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8"/>
  </p:notesMasterIdLst>
  <p:handoutMasterIdLst>
    <p:handoutMasterId r:id="rId19"/>
  </p:handoutMasterIdLst>
  <p:sldIdLst>
    <p:sldId id="1242" r:id="rId5"/>
    <p:sldId id="1379" r:id="rId6"/>
    <p:sldId id="257" r:id="rId7"/>
    <p:sldId id="1594" r:id="rId8"/>
    <p:sldId id="1610" r:id="rId9"/>
    <p:sldId id="1611" r:id="rId10"/>
    <p:sldId id="1612" r:id="rId11"/>
    <p:sldId id="1613" r:id="rId12"/>
    <p:sldId id="1614" r:id="rId13"/>
    <p:sldId id="328" r:id="rId14"/>
    <p:sldId id="1348" r:id="rId15"/>
    <p:sldId id="1381" r:id="rId16"/>
    <p:sldId id="1314" r:id="rId17"/>
  </p:sldIdLst>
  <p:sldSz cx="12188825" cy="6858000"/>
  <p:notesSz cx="7086600" cy="93726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387D750-615C-4F0D-BDC4-13D8F2242D3F}">
          <p14:sldIdLst>
            <p14:sldId id="1242"/>
            <p14:sldId id="1379"/>
            <p14:sldId id="257"/>
          </p14:sldIdLst>
        </p14:section>
        <p14:section name="Title 1" id="{01D950D4-9F6D-4C67-9D90-7411C7989C22}">
          <p14:sldIdLst>
            <p14:sldId id="1594"/>
            <p14:sldId id="1610"/>
            <p14:sldId id="1611"/>
            <p14:sldId id="1612"/>
            <p14:sldId id="1613"/>
            <p14:sldId id="1614"/>
            <p14:sldId id="328"/>
            <p14:sldId id="1348"/>
          </p14:sldIdLst>
        </p14:section>
        <p14:section name="Title 3" id="{5D6A525B-BB0E-4C03-8624-0C0F05694D6E}">
          <p14:sldIdLst>
            <p14:sldId id="1381"/>
            <p14:sldId id="1314"/>
          </p14:sldIdLst>
        </p14:section>
      </p14:sectionLst>
    </p:ext>
    <p:ext uri="{EFAFB233-063F-42B5-8137-9DF3F51BA10A}">
      <p15:sldGuideLst xmlns:p15="http://schemas.microsoft.com/office/powerpoint/2012/main">
        <p15:guide id="1" orient="horz" pos="2328" userDrawn="1">
          <p15:clr>
            <a:srgbClr val="A4A3A4"/>
          </p15:clr>
        </p15:guide>
        <p15:guide id="2" orient="horz" pos="3000" userDrawn="1">
          <p15:clr>
            <a:srgbClr val="A4A3A4"/>
          </p15:clr>
        </p15:guide>
        <p15:guide id="3" orient="horz" pos="4200" userDrawn="1">
          <p15:clr>
            <a:srgbClr val="A4A3A4"/>
          </p15:clr>
        </p15:guide>
        <p15:guide id="8" orient="horz" pos="2376" userDrawn="1">
          <p15:clr>
            <a:srgbClr val="A4A3A4"/>
          </p15:clr>
        </p15:guide>
        <p15:guide id="9" orient="horz" pos="2952" userDrawn="1">
          <p15:clr>
            <a:srgbClr val="A4A3A4"/>
          </p15:clr>
        </p15:guide>
        <p15:guide id="10" pos="311" userDrawn="1">
          <p15:clr>
            <a:srgbClr val="A4A3A4"/>
          </p15:clr>
        </p15:guide>
        <p15:guide id="12" pos="7559" userDrawn="1">
          <p15:clr>
            <a:srgbClr val="A4A3A4"/>
          </p15:clr>
        </p15:guide>
        <p15:guide id="14" pos="3911" userDrawn="1">
          <p15:clr>
            <a:srgbClr val="A4A3A4"/>
          </p15:clr>
        </p15:guide>
        <p15:guide id="15" pos="2111" userDrawn="1">
          <p15:clr>
            <a:srgbClr val="A4A3A4"/>
          </p15:clr>
        </p15:guide>
        <p15:guide id="19" pos="2759" userDrawn="1">
          <p15:clr>
            <a:srgbClr val="A4A3A4"/>
          </p15:clr>
        </p15:guide>
        <p15:guide id="20" orient="horz" pos="2040" userDrawn="1">
          <p15:clr>
            <a:srgbClr val="A4A3A4"/>
          </p15:clr>
        </p15:guide>
        <p15:guide id="21" orient="horz" pos="2880" userDrawn="1">
          <p15:clr>
            <a:srgbClr val="A4A3A4"/>
          </p15:clr>
        </p15:guide>
        <p15:guide id="22" orient="horz" pos="3942">
          <p15:clr>
            <a:srgbClr val="A4A3A4"/>
          </p15:clr>
        </p15:guide>
        <p15:guide id="23" pos="7229">
          <p15:clr>
            <a:srgbClr val="A4A3A4"/>
          </p15:clr>
        </p15:guide>
        <p15:guide id="24" orient="horz" pos="3648" userDrawn="1">
          <p15:clr>
            <a:srgbClr val="A4A3A4"/>
          </p15:clr>
        </p15:guide>
        <p15:guide id="25" orient="horz" pos="4104" userDrawn="1">
          <p15:clr>
            <a:srgbClr val="A4A3A4"/>
          </p15:clr>
        </p15:guide>
        <p15:guide id="26" orient="horz" pos="3696" userDrawn="1">
          <p15:clr>
            <a:srgbClr val="A4A3A4"/>
          </p15:clr>
        </p15:guide>
        <p15:guide id="27" pos="149">
          <p15:clr>
            <a:srgbClr val="A4A3A4"/>
          </p15:clr>
        </p15:guide>
        <p15:guide id="28" pos="1967" userDrawn="1">
          <p15:clr>
            <a:srgbClr val="A4A3A4"/>
          </p15:clr>
        </p15:guide>
        <p15:guide id="29" pos="604">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3" userDrawn="1">
          <p15:clr>
            <a:srgbClr val="A4A3A4"/>
          </p15:clr>
        </p15:guide>
        <p15:guide id="3" orient="horz" pos="2952" userDrawn="1">
          <p15:clr>
            <a:srgbClr val="A4A3A4"/>
          </p15:clr>
        </p15:guide>
        <p15:guide id="4" pos="223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36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C"/>
    <a:srgbClr val="BFBFBF"/>
    <a:srgbClr val="5B1F54"/>
    <a:srgbClr val="969696"/>
    <a:srgbClr val="0072C6"/>
    <a:srgbClr val="072D6F"/>
    <a:srgbClr val="EB3C00"/>
    <a:srgbClr val="0088EE"/>
    <a:srgbClr val="2D82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CBEC0-E408-4D89-9449-9F5BED759143}" v="41" dt="2021-11-12T19:43:21.6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4824" autoAdjust="0"/>
  </p:normalViewPr>
  <p:slideViewPr>
    <p:cSldViewPr snapToGrid="0">
      <p:cViewPr varScale="1">
        <p:scale>
          <a:sx n="119" d="100"/>
          <a:sy n="119" d="100"/>
        </p:scale>
        <p:origin x="270" y="108"/>
      </p:cViewPr>
      <p:guideLst>
        <p:guide orient="horz" pos="2328"/>
        <p:guide orient="horz" pos="3000"/>
        <p:guide orient="horz" pos="4200"/>
        <p:guide orient="horz" pos="2376"/>
        <p:guide orient="horz" pos="2952"/>
        <p:guide pos="311"/>
        <p:guide pos="7559"/>
        <p:guide pos="3911"/>
        <p:guide pos="2111"/>
        <p:guide pos="2759"/>
        <p:guide orient="horz" pos="2040"/>
        <p:guide orient="horz" pos="2880"/>
        <p:guide orient="horz" pos="3942"/>
        <p:guide pos="7229"/>
        <p:guide orient="horz" pos="3648"/>
        <p:guide orient="horz" pos="4104"/>
        <p:guide orient="horz" pos="3696"/>
        <p:guide pos="149"/>
        <p:guide pos="1967"/>
        <p:guide pos="604"/>
      </p:guideLst>
    </p:cSldViewPr>
  </p:slid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780" y="102"/>
      </p:cViewPr>
      <p:guideLst>
        <p:guide orient="horz" pos="2904"/>
        <p:guide pos="2183"/>
        <p:guide orient="horz" pos="2952"/>
        <p:guide pos="223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8" name="Footer Placeholder 7"/>
          <p:cNvSpPr>
            <a:spLocks noGrp="1"/>
          </p:cNvSpPr>
          <p:nvPr>
            <p:ph type="ftr" sz="quarter" idx="2"/>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76365" y="8902344"/>
            <a:ext cx="1108594" cy="468630"/>
          </a:xfrm>
          <a:prstGeom prst="rect">
            <a:avLst/>
          </a:prstGeom>
        </p:spPr>
        <p:txBody>
          <a:bodyPr vert="horz" lIns="94044" tIns="47022" rIns="94044" bIns="47022"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20688" y="703263"/>
            <a:ext cx="6245225" cy="3514725"/>
          </a:xfrm>
          <a:prstGeom prst="rect">
            <a:avLst/>
          </a:prstGeom>
          <a:noFill/>
          <a:ln w="12700">
            <a:solidFill>
              <a:prstClr val="black"/>
            </a:solidFill>
          </a:ln>
        </p:spPr>
        <p:txBody>
          <a:bodyPr vert="horz" lIns="94044" tIns="47022" rIns="94044" bIns="47022" rtlCol="0" anchor="ctr"/>
          <a:lstStyle/>
          <a:p>
            <a:endParaRPr lang="en-US"/>
          </a:p>
        </p:txBody>
      </p:sp>
      <p:sp>
        <p:nvSpPr>
          <p:cNvPr id="12" name="Notes Placeholder 11"/>
          <p:cNvSpPr>
            <a:spLocks noGrp="1"/>
          </p:cNvSpPr>
          <p:nvPr>
            <p:ph type="body" sz="quarter" idx="3"/>
          </p:nvPr>
        </p:nvSpPr>
        <p:spPr>
          <a:xfrm>
            <a:off x="708660" y="4451985"/>
            <a:ext cx="5669280" cy="4217670"/>
          </a:xfrm>
          <a:prstGeom prst="rect">
            <a:avLst/>
          </a:prstGeom>
        </p:spPr>
        <p:txBody>
          <a:bodyPr vert="horz" lIns="94044" tIns="47022" rIns="94044" bIns="470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106286" y="8902344"/>
            <a:ext cx="978673" cy="468630"/>
          </a:xfrm>
          <a:prstGeom prst="rect">
            <a:avLst/>
          </a:prstGeom>
        </p:spPr>
        <p:txBody>
          <a:bodyPr vert="horz" lIns="94044" tIns="47022" rIns="94044" bIns="47022"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t>Office 365</a:t>
            </a:r>
          </a:p>
        </p:txBody>
      </p:sp>
      <p:sp>
        <p:nvSpPr>
          <p:cNvPr id="15"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11/12/2021</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Vesa </a:t>
            </a:r>
            <a:endParaRPr lang="en-GB" dirty="0"/>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407828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11/12/2021</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13</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descr="Logo&#10;&#10;Description automatically generated">
            <a:extLst>
              <a:ext uri="{FF2B5EF4-FFF2-40B4-BE49-F238E27FC236}">
                <a16:creationId xmlns:a16="http://schemas.microsoft.com/office/drawing/2014/main" id="{29E216BA-A677-4771-A7F9-E2FAFCA8F10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7928" y="1447800"/>
            <a:ext cx="5394960"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Fifth level</a:t>
            </a:r>
          </a:p>
        </p:txBody>
      </p:sp>
      <p:pic>
        <p:nvPicPr>
          <p:cNvPr id="3" name="Picture 2" descr="Logo&#10;&#10;Description automatically generated">
            <a:extLst>
              <a:ext uri="{FF2B5EF4-FFF2-40B4-BE49-F238E27FC236}">
                <a16:creationId xmlns:a16="http://schemas.microsoft.com/office/drawing/2014/main" id="{F3C43335-73CE-4FF4-BF58-248B7BA83F1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BFA595C8-099B-40A0-AD6C-DACA8D9DD91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2" name="Picture 1" descr="Logo&#10;&#10;Description automatically generated">
            <a:extLst>
              <a:ext uri="{FF2B5EF4-FFF2-40B4-BE49-F238E27FC236}">
                <a16:creationId xmlns:a16="http://schemas.microsoft.com/office/drawing/2014/main" id="{0A8D1862-6E1A-4E19-B2FB-EE8645AD12AC}"/>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pic>
        <p:nvPicPr>
          <p:cNvPr id="2" name="Picture 1" descr="Logo&#10;&#10;Description automatically generated">
            <a:extLst>
              <a:ext uri="{FF2B5EF4-FFF2-40B4-BE49-F238E27FC236}">
                <a16:creationId xmlns:a16="http://schemas.microsoft.com/office/drawing/2014/main" id="{AE532D84-5230-4839-9978-41919FE6D68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4" name="Picture 3" descr="Logo&#10;&#10;Description automatically generated">
            <a:extLst>
              <a:ext uri="{FF2B5EF4-FFF2-40B4-BE49-F238E27FC236}">
                <a16:creationId xmlns:a16="http://schemas.microsoft.com/office/drawing/2014/main" id="{1F6D0062-7B83-4E94-85AE-1AF0AD2A6DF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CAE7354B-88A6-4CD4-BB83-B998893BD92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266FC1FE-A116-4837-A0B4-EC9B25C7F9E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49392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3" name="Picture 2" descr="Logo&#10;&#10;Description automatically generated">
            <a:extLst>
              <a:ext uri="{FF2B5EF4-FFF2-40B4-BE49-F238E27FC236}">
                <a16:creationId xmlns:a16="http://schemas.microsoft.com/office/drawing/2014/main" id="{14D9161F-D7DB-41B9-AC9F-BB61A93A757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3" name="Picture 2" descr="Logo&#10;&#10;Description automatically generated">
            <a:extLst>
              <a:ext uri="{FF2B5EF4-FFF2-40B4-BE49-F238E27FC236}">
                <a16:creationId xmlns:a16="http://schemas.microsoft.com/office/drawing/2014/main" id="{083DCCFA-D3C6-407D-B6DE-85A97CB58DAF}"/>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9" name="Rectangle 1"/>
          <p:cNvSpPr/>
          <p:nvPr userDrawn="1"/>
        </p:nvSpPr>
        <p:spPr bwMode="auto">
          <a:xfrm flipH="1">
            <a:off x="-3" y="0"/>
            <a:ext cx="12188827"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000" y="2339546"/>
            <a:ext cx="8822964"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1010488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descr="Logo&#10;&#10;Description automatically generated">
            <a:extLst>
              <a:ext uri="{FF2B5EF4-FFF2-40B4-BE49-F238E27FC236}">
                <a16:creationId xmlns:a16="http://schemas.microsoft.com/office/drawing/2014/main" id="{E132FD2F-544E-4650-9B44-D2A747A284EB}"/>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202754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4DFF63B9-7BE7-42DD-B2FA-C06149A92E5D}"/>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617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Logo&#10;&#10;Description automatically generated">
            <a:extLst>
              <a:ext uri="{FF2B5EF4-FFF2-40B4-BE49-F238E27FC236}">
                <a16:creationId xmlns:a16="http://schemas.microsoft.com/office/drawing/2014/main" id="{A6044FC1-4A9E-4F43-B07B-41E8A0F51D66}"/>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D2BE4880-3BC1-407B-9D2E-2E5A9737312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32125382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3"/>
            <a:ext cx="11149013"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9633120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C7AF54-A7D1-4BFA-902B-36720896AC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20"/>
            <a:ext cx="12188825" cy="688181"/>
          </a:xfrm>
          <a:prstGeom prst="rect">
            <a:avLst/>
          </a:prstGeom>
        </p:spPr>
      </p:pic>
      <p:pic>
        <p:nvPicPr>
          <p:cNvPr id="10" name="Picture 9" descr="Text, logo&#10;&#10;Description automatically generated">
            <a:extLst>
              <a:ext uri="{FF2B5EF4-FFF2-40B4-BE49-F238E27FC236}">
                <a16:creationId xmlns:a16="http://schemas.microsoft.com/office/drawing/2014/main" id="{80EA7AA4-8FD9-4B9E-ABFF-9C0856F389D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594" y="6291012"/>
            <a:ext cx="1749686"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88825" cy="1772333"/>
          </a:xfrm>
          <a:prstGeom prst="rect">
            <a:avLst/>
          </a:prstGeom>
        </p:spPr>
      </p:pic>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7549" y="6356351"/>
            <a:ext cx="4113728"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08357" y="6356351"/>
            <a:ext cx="2742486" cy="365125"/>
          </a:xfrm>
          <a:prstGeom prst="rect">
            <a:avLst/>
          </a:prstGeom>
        </p:spPr>
        <p:txBody>
          <a:bodyPr/>
          <a:lstStyle/>
          <a:p>
            <a:fld id="{590403FA-560B-4B1E-8707-5C73BEE2BB8C}" type="slidenum">
              <a:rPr lang="en-US" smtClean="0"/>
              <a:t>‹#›</a:t>
            </a:fld>
            <a:endParaRPr lang="en-US"/>
          </a:p>
        </p:txBody>
      </p:sp>
      <p:sp>
        <p:nvSpPr>
          <p:cNvPr id="11" name="Title 10">
            <a:extLst>
              <a:ext uri="{FF2B5EF4-FFF2-40B4-BE49-F238E27FC236}">
                <a16:creationId xmlns:a16="http://schemas.microsoft.com/office/drawing/2014/main" id="{C86BF9BF-948B-4299-BE04-5035A1CC72B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402736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8365AA-77CC-446A-970F-5484D1B4BE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169820"/>
            <a:ext cx="12188825" cy="688181"/>
          </a:xfrm>
          <a:prstGeom prst="rect">
            <a:avLst/>
          </a:prstGeom>
        </p:spPr>
      </p:pic>
      <p:pic>
        <p:nvPicPr>
          <p:cNvPr id="10" name="Picture 9" descr="Text, logo&#10;&#10;Description automatically generated">
            <a:extLst>
              <a:ext uri="{FF2B5EF4-FFF2-40B4-BE49-F238E27FC236}">
                <a16:creationId xmlns:a16="http://schemas.microsoft.com/office/drawing/2014/main" id="{DDABA3FC-2E85-4CAD-8376-FD0304F544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594" y="6291012"/>
            <a:ext cx="1749686" cy="403726"/>
          </a:xfrm>
          <a:prstGeom prst="rect">
            <a:avLst/>
          </a:prstGeom>
        </p:spPr>
      </p:pic>
      <p:pic>
        <p:nvPicPr>
          <p:cNvPr id="8" name="Picture 7">
            <a:extLst>
              <a:ext uri="{FF2B5EF4-FFF2-40B4-BE49-F238E27FC236}">
                <a16:creationId xmlns:a16="http://schemas.microsoft.com/office/drawing/2014/main" id="{E3D33583-9DE9-4216-A4EF-BBFB6FB2E6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144"/>
            <a:ext cx="12188825" cy="143669"/>
          </a:xfrm>
          <a:prstGeom prst="rect">
            <a:avLst/>
          </a:prstGeom>
        </p:spPr>
      </p:pic>
      <p:sp>
        <p:nvSpPr>
          <p:cNvPr id="2" name="Title 1">
            <a:extLst>
              <a:ext uri="{FF2B5EF4-FFF2-40B4-BE49-F238E27FC236}">
                <a16:creationId xmlns:a16="http://schemas.microsoft.com/office/drawing/2014/main" id="{B65616E2-50D0-49CD-BAAB-5692171D0C6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41D0080-746A-43DF-9F73-F2A70E7F5D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4E352D-785A-47A6-98F5-B4745B5AD642}"/>
              </a:ext>
            </a:extLst>
          </p:cNvPr>
          <p:cNvSpPr>
            <a:spLocks noGrp="1"/>
          </p:cNvSpPr>
          <p:nvPr>
            <p:ph type="ftr" sz="quarter" idx="11"/>
          </p:nvPr>
        </p:nvSpPr>
        <p:spPr>
          <a:xfrm>
            <a:off x="4037549" y="6356351"/>
            <a:ext cx="4113728" cy="365125"/>
          </a:xfrm>
          <a:prstGeom prst="rect">
            <a:avLst/>
          </a:prstGeom>
        </p:spPr>
        <p:txBody>
          <a:bodyPr/>
          <a:lstStyle/>
          <a:p>
            <a:r>
              <a:rPr lang="en-US" dirty="0"/>
              <a:t>© 2021 Dynamic Communities</a:t>
            </a:r>
          </a:p>
        </p:txBody>
      </p:sp>
      <p:sp>
        <p:nvSpPr>
          <p:cNvPr id="6" name="Slide Number Placeholder 5">
            <a:extLst>
              <a:ext uri="{FF2B5EF4-FFF2-40B4-BE49-F238E27FC236}">
                <a16:creationId xmlns:a16="http://schemas.microsoft.com/office/drawing/2014/main" id="{E3984883-CF85-4ED0-B476-D8ECDC5DB06D}"/>
              </a:ext>
            </a:extLst>
          </p:cNvPr>
          <p:cNvSpPr>
            <a:spLocks noGrp="1"/>
          </p:cNvSpPr>
          <p:nvPr>
            <p:ph type="sldNum" sz="quarter" idx="12"/>
          </p:nvPr>
        </p:nvSpPr>
        <p:spPr>
          <a:xfrm>
            <a:off x="8608357" y="6356351"/>
            <a:ext cx="2742486" cy="365125"/>
          </a:xfrm>
          <a:prstGeom prst="rect">
            <a:avLst/>
          </a:prstGeom>
        </p:spPr>
        <p:txBody>
          <a:bodyPr/>
          <a:lstStyle/>
          <a:p>
            <a:fld id="{590403FA-560B-4B1E-8707-5C73BEE2BB8C}" type="slidenum">
              <a:rPr lang="en-US" smtClean="0"/>
              <a:t>‹#›</a:t>
            </a:fld>
            <a:endParaRPr lang="en-US"/>
          </a:p>
        </p:txBody>
      </p:sp>
    </p:spTree>
    <p:extLst>
      <p:ext uri="{BB962C8B-B14F-4D97-AF65-F5344CB8AC3E}">
        <p14:creationId xmlns:p14="http://schemas.microsoft.com/office/powerpoint/2010/main" val="283565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4_Blank">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2D2B-908D-4E4F-8C77-6ED7C5D96926}"/>
              </a:ext>
            </a:extLst>
          </p:cNvPr>
          <p:cNvSpPr>
            <a:spLocks noGrp="1"/>
          </p:cNvSpPr>
          <p:nvPr>
            <p:ph type="sldNum" sz="quarter" idx="12"/>
          </p:nvPr>
        </p:nvSpPr>
        <p:spPr>
          <a:xfrm>
            <a:off x="8608357" y="6356351"/>
            <a:ext cx="2742486" cy="365125"/>
          </a:xfrm>
          <a:prstGeom prst="rect">
            <a:avLst/>
          </a:prstGeom>
        </p:spPr>
        <p:txBody>
          <a:bodyPr/>
          <a:lstStyle>
            <a:lvl1pPr>
              <a:defRPr>
                <a:solidFill>
                  <a:schemeClr val="bg1"/>
                </a:solidFill>
              </a:defRPr>
            </a:lvl1pPr>
          </a:lstStyle>
          <a:p>
            <a:fld id="{590403FA-560B-4B1E-8707-5C73BEE2BB8C}" type="slidenum">
              <a:rPr lang="en-US" smtClean="0"/>
              <a:pPr/>
              <a:t>‹#›</a:t>
            </a:fld>
            <a:endParaRPr lang="en-US" dirty="0"/>
          </a:p>
        </p:txBody>
      </p:sp>
      <p:pic>
        <p:nvPicPr>
          <p:cNvPr id="8" name="Picture 7" descr="Text, logo&#10;&#10;Description automatically generated">
            <a:extLst>
              <a:ext uri="{FF2B5EF4-FFF2-40B4-BE49-F238E27FC236}">
                <a16:creationId xmlns:a16="http://schemas.microsoft.com/office/drawing/2014/main" id="{F8AC740E-5EB4-41CC-96FA-A6CCE48A9B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594" y="6291012"/>
            <a:ext cx="1749686" cy="403726"/>
          </a:xfrm>
          <a:prstGeom prst="rect">
            <a:avLst/>
          </a:prstGeom>
        </p:spPr>
      </p:pic>
    </p:spTree>
    <p:extLst>
      <p:ext uri="{BB962C8B-B14F-4D97-AF65-F5344CB8AC3E}">
        <p14:creationId xmlns:p14="http://schemas.microsoft.com/office/powerpoint/2010/main" val="815353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descr="A picture containing logo&#10;&#10;Description automatically generated">
            <a:extLst>
              <a:ext uri="{FF2B5EF4-FFF2-40B4-BE49-F238E27FC236}">
                <a16:creationId xmlns:a16="http://schemas.microsoft.com/office/drawing/2014/main" id="{F0353E03-6D92-4F12-945A-117043009FE3}"/>
              </a:ext>
            </a:extLst>
          </p:cNvPr>
          <p:cNvPicPr>
            <a:picLocks noChangeAspect="1"/>
          </p:cNvPicPr>
          <p:nvPr userDrawn="1"/>
        </p:nvPicPr>
        <p:blipFill>
          <a:blip r:embed="rId2"/>
          <a:stretch>
            <a:fillRect/>
          </a:stretch>
        </p:blipFill>
        <p:spPr>
          <a:xfrm>
            <a:off x="10249593" y="6444788"/>
            <a:ext cx="1580610" cy="243902"/>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a:t>Edit Master text styles</a:t>
            </a:r>
          </a:p>
        </p:txBody>
      </p:sp>
      <p:pic>
        <p:nvPicPr>
          <p:cNvPr id="9" name="Picture 8" descr="Logo&#10;&#10;Description automatically generated">
            <a:extLst>
              <a:ext uri="{FF2B5EF4-FFF2-40B4-BE49-F238E27FC236}">
                <a16:creationId xmlns:a16="http://schemas.microsoft.com/office/drawing/2014/main" id="{21B5B995-43A3-4EFD-99E1-DD3AA7FBB1B1}"/>
              </a:ext>
            </a:extLst>
          </p:cNvPr>
          <p:cNvPicPr>
            <a:picLocks noChangeAspect="1"/>
          </p:cNvPicPr>
          <p:nvPr/>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C981D463-93FA-47F3-9990-FB60BD07FD19}"/>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30F0B28B-5584-425D-B310-70C1E5FA2037}"/>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Logo&#10;&#10;Description automatically generated">
            <a:extLst>
              <a:ext uri="{FF2B5EF4-FFF2-40B4-BE49-F238E27FC236}">
                <a16:creationId xmlns:a16="http://schemas.microsoft.com/office/drawing/2014/main" id="{37059E9B-8B0C-4F7A-9DAB-BE959300268E}"/>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3" name="Picture 2" descr="Logo&#10;&#10;Description automatically generated">
            <a:extLst>
              <a:ext uri="{FF2B5EF4-FFF2-40B4-BE49-F238E27FC236}">
                <a16:creationId xmlns:a16="http://schemas.microsoft.com/office/drawing/2014/main" id="{230A339B-ED11-4C94-A966-BB7C9A4DE13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3" name="Picture 2" descr="Logo&#10;&#10;Description automatically generated">
            <a:extLst>
              <a:ext uri="{FF2B5EF4-FFF2-40B4-BE49-F238E27FC236}">
                <a16:creationId xmlns:a16="http://schemas.microsoft.com/office/drawing/2014/main" id="{42500ED0-E51B-4B8E-BEF9-ABBD5EE51443}"/>
              </a:ext>
            </a:extLst>
          </p:cNvPr>
          <p:cNvPicPr>
            <a:picLocks noChangeAspect="1"/>
          </p:cNvPicPr>
          <p:nvPr userDrawn="1"/>
        </p:nvPicPr>
        <p:blipFill>
          <a:blip r:embed="rId2"/>
          <a:stretch>
            <a:fillRect/>
          </a:stretch>
        </p:blipFill>
        <p:spPr>
          <a:xfrm>
            <a:off x="10215906" y="6424532"/>
            <a:ext cx="1765796" cy="269229"/>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278" r:id="rId2"/>
    <p:sldLayoutId id="2147484084" r:id="rId3"/>
    <p:sldLayoutId id="2147484085" r:id="rId4"/>
    <p:sldLayoutId id="2147484087" r:id="rId5"/>
    <p:sldLayoutId id="2147484088" r:id="rId6"/>
    <p:sldLayoutId id="2147484086" r:id="rId7"/>
    <p:sldLayoutId id="2147484090" r:id="rId8"/>
    <p:sldLayoutId id="2147484091" r:id="rId9"/>
    <p:sldLayoutId id="2147484089" r:id="rId10"/>
    <p:sldLayoutId id="2147484119" r:id="rId11"/>
    <p:sldLayoutId id="2147484116" r:id="rId12"/>
    <p:sldLayoutId id="2147484117" r:id="rId13"/>
    <p:sldLayoutId id="2147484140" r:id="rId14"/>
    <p:sldLayoutId id="2147484141" r:id="rId15"/>
    <p:sldLayoutId id="2147484164" r:id="rId16"/>
    <p:sldLayoutId id="2147484142" r:id="rId17"/>
    <p:sldLayoutId id="2147484143" r:id="rId18"/>
    <p:sldLayoutId id="2147484092" r:id="rId19"/>
    <p:sldLayoutId id="2147484148" r:id="rId20"/>
    <p:sldLayoutId id="2147484093" r:id="rId21"/>
    <p:sldLayoutId id="2147484277" r:id="rId22"/>
    <p:sldLayoutId id="2147484094" r:id="rId23"/>
    <p:sldLayoutId id="2147484291" r:id="rId24"/>
    <p:sldLayoutId id="2147484096" r:id="rId25"/>
    <p:sldLayoutId id="2147484293" r:id="rId26"/>
    <p:sldLayoutId id="2147484294" r:id="rId27"/>
    <p:sldLayoutId id="2147484295" r:id="rId28"/>
    <p:sldLayoutId id="2147484296" r:id="rId29"/>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9.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0.sv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19.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9.xml"/><Relationship Id="rId5" Type="http://schemas.openxmlformats.org/officeDocument/2006/relationships/image" Target="../media/image49.sv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p:cNvSpPr>
            <a:spLocks noGrp="1"/>
          </p:cNvSpPr>
          <p:nvPr>
            <p:ph type="title"/>
          </p:nvPr>
        </p:nvSpPr>
        <p:spPr>
          <a:xfrm>
            <a:off x="-7629" y="4636168"/>
            <a:ext cx="12188825" cy="2221833"/>
          </a:xfrm>
          <a:gradFill>
            <a:gsLst>
              <a:gs pos="0">
                <a:schemeClr val="tx1">
                  <a:alpha val="0"/>
                </a:schemeClr>
              </a:gs>
              <a:gs pos="31000">
                <a:schemeClr val="tx1">
                  <a:alpha val="70000"/>
                </a:schemeClr>
              </a:gs>
              <a:gs pos="100000">
                <a:schemeClr val="tx1">
                  <a:alpha val="80000"/>
                </a:schemeClr>
              </a:gs>
            </a:gsLst>
            <a:lin ang="5400000" scaled="1"/>
          </a:gradFill>
        </p:spPr>
        <p:txBody>
          <a:bodyPr lIns="288000" tIns="72000" rIns="288000" bIns="72000"/>
          <a:lstStyle/>
          <a:p>
            <a:r>
              <a:rPr lang="en-US" sz="5400" dirty="0"/>
              <a:t>Building digital workplaces with Dataverse for Microsoft Teams</a:t>
            </a:r>
            <a:br>
              <a:rPr lang="en-US" sz="6600" dirty="0"/>
            </a:br>
            <a:r>
              <a:rPr lang="en-US" sz="2800" dirty="0"/>
              <a:t>by Tomasz Poszytek, MVP</a:t>
            </a:r>
            <a:endParaRPr lang="en-US" sz="3200" dirty="0"/>
          </a:p>
        </p:txBody>
      </p:sp>
      <p:sp>
        <p:nvSpPr>
          <p:cNvPr id="6" name="TextBox 5"/>
          <p:cNvSpPr txBox="1"/>
          <p:nvPr/>
        </p:nvSpPr>
        <p:spPr>
          <a:xfrm>
            <a:off x="0" y="1161775"/>
            <a:ext cx="12181196" cy="307777"/>
          </a:xfrm>
          <a:prstGeom prst="rect">
            <a:avLst/>
          </a:prstGeom>
          <a:noFill/>
        </p:spPr>
        <p:txBody>
          <a:bodyPr wrap="square" lIns="0" tIns="0" rIns="0" bIns="0" rtlCol="0">
            <a:spAutoFit/>
          </a:bodyPr>
          <a:lstStyle/>
          <a:p>
            <a:pPr algn="ctr"/>
            <a:r>
              <a:rPr lang="en-US" sz="2000" spc="-70" dirty="0">
                <a:gradFill>
                  <a:gsLst>
                    <a:gs pos="2917">
                      <a:schemeClr val="bg2"/>
                    </a:gs>
                    <a:gs pos="95000">
                      <a:schemeClr val="bg2"/>
                    </a:gs>
                  </a:gsLst>
                  <a:lin ang="5400000" scaled="0"/>
                </a:gradFill>
              </a:rPr>
              <a:t>November 13</a:t>
            </a:r>
            <a:r>
              <a:rPr lang="en-US" sz="2000" spc="-70" baseline="30000" dirty="0">
                <a:gradFill>
                  <a:gsLst>
                    <a:gs pos="2917">
                      <a:schemeClr val="bg2"/>
                    </a:gs>
                    <a:gs pos="95000">
                      <a:schemeClr val="bg2"/>
                    </a:gs>
                  </a:gsLst>
                  <a:lin ang="5400000" scaled="0"/>
                </a:gradFill>
              </a:rPr>
              <a:t>th</a:t>
            </a:r>
            <a:r>
              <a:rPr lang="en-US" sz="2000" spc="-70" dirty="0">
                <a:gradFill>
                  <a:gsLst>
                    <a:gs pos="2917">
                      <a:schemeClr val="bg2"/>
                    </a:gs>
                    <a:gs pos="95000">
                      <a:schemeClr val="bg2"/>
                    </a:gs>
                  </a:gsLst>
                  <a:lin ang="5400000" scaled="0"/>
                </a:gradFill>
              </a:rPr>
              <a:t>, 2021</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4690727" y="533066"/>
            <a:ext cx="2646157" cy="447909"/>
            <a:chOff x="4632004" y="616889"/>
            <a:chExt cx="2646157"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4"/>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900520"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collabdays | lisbon</a:t>
              </a:r>
            </a:p>
          </p:txBody>
        </p:sp>
      </p:gr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8F6020-0B01-4FC5-9733-A6CD095AA133}"/>
              </a:ext>
            </a:extLst>
          </p:cNvPr>
          <p:cNvSpPr>
            <a:spLocks noGrp="1"/>
          </p:cNvSpPr>
          <p:nvPr>
            <p:ph type="title"/>
          </p:nvPr>
        </p:nvSpPr>
        <p:spPr/>
        <p:txBody>
          <a:bodyPr/>
          <a:lstStyle/>
          <a:p>
            <a:r>
              <a:rPr lang="en-US" dirty="0"/>
              <a:t>Limits &amp; Details</a:t>
            </a:r>
          </a:p>
        </p:txBody>
      </p:sp>
      <p:sp>
        <p:nvSpPr>
          <p:cNvPr id="2" name="Text Placeholder 1">
            <a:extLst>
              <a:ext uri="{FF2B5EF4-FFF2-40B4-BE49-F238E27FC236}">
                <a16:creationId xmlns:a16="http://schemas.microsoft.com/office/drawing/2014/main" id="{C5D2DACF-2353-46CF-8C05-E58A7504A106}"/>
              </a:ext>
            </a:extLst>
          </p:cNvPr>
          <p:cNvSpPr>
            <a:spLocks noGrp="1"/>
          </p:cNvSpPr>
          <p:nvPr>
            <p:ph type="body" sz="quarter" idx="4294967295"/>
          </p:nvPr>
        </p:nvSpPr>
        <p:spPr>
          <a:xfrm>
            <a:off x="519112" y="1297214"/>
            <a:ext cx="9344025" cy="4778375"/>
          </a:xfrm>
        </p:spPr>
        <p:txBody>
          <a:bodyPr>
            <a:normAutofit/>
          </a:bodyPr>
          <a:lstStyle/>
          <a:p>
            <a:pPr marL="0" indent="0">
              <a:buNone/>
            </a:pPr>
            <a:r>
              <a:rPr lang="en-US" sz="1999" dirty="0">
                <a:solidFill>
                  <a:schemeClr val="tx1"/>
                </a:solidFill>
                <a:latin typeface="Segoe UI" panose="020B0502040204020203" pitchFamily="34" charset="0"/>
              </a:rPr>
              <a:t>Dataverse for Teams </a:t>
            </a:r>
            <a:r>
              <a:rPr lang="pl-PL" sz="1999" dirty="0">
                <a:solidFill>
                  <a:schemeClr val="tx1"/>
                </a:solidFill>
                <a:latin typeface="Segoe UI" panose="020B0502040204020203" pitchFamily="34" charset="0"/>
              </a:rPr>
              <a:t>is </a:t>
            </a:r>
            <a:r>
              <a:rPr lang="en-US" sz="1999" dirty="0">
                <a:solidFill>
                  <a:schemeClr val="tx1"/>
                </a:solidFill>
                <a:latin typeface="Segoe UI" panose="020B0502040204020203" pitchFamily="34" charset="0"/>
              </a:rPr>
              <a:t>available as part of select Microsoft 365 subscriptions with Microsoft Power Platform and Microsoft Teams capabilities, excluding plans for US government</a:t>
            </a:r>
            <a:r>
              <a:rPr lang="pl-PL" sz="1999" dirty="0">
                <a:solidFill>
                  <a:schemeClr val="tx1"/>
                </a:solidFill>
                <a:latin typeface="Segoe UI" panose="020B0502040204020203" pitchFamily="34" charset="0"/>
              </a:rPr>
              <a:t>, </a:t>
            </a:r>
            <a:r>
              <a:rPr lang="en-US" sz="1999" dirty="0">
                <a:solidFill>
                  <a:schemeClr val="tx1"/>
                </a:solidFill>
                <a:latin typeface="Segoe UI" panose="020B0502040204020203" pitchFamily="34" charset="0"/>
              </a:rPr>
              <a:t>EDU A1 and SUB SKUs.</a:t>
            </a:r>
            <a:endParaRPr lang="pl-PL" sz="1999" dirty="0">
              <a:solidFill>
                <a:schemeClr val="tx1"/>
              </a:solidFill>
              <a:latin typeface="Segoe UI" panose="020B0502040204020203" pitchFamily="34" charset="0"/>
            </a:endParaRPr>
          </a:p>
          <a:p>
            <a:pPr marL="0" indent="0">
              <a:buNone/>
            </a:pPr>
            <a:endParaRPr lang="pl-PL" sz="1999" dirty="0">
              <a:solidFill>
                <a:schemeClr val="tx1"/>
              </a:solidFill>
              <a:latin typeface="Segoe UI" panose="020B0502040204020203" pitchFamily="34" charset="0"/>
            </a:endParaRPr>
          </a:p>
          <a:p>
            <a:pPr marL="0" indent="0">
              <a:buNone/>
            </a:pPr>
            <a:r>
              <a:rPr lang="pl-PL" sz="1999" dirty="0" err="1">
                <a:solidFill>
                  <a:schemeClr val="tx1"/>
                </a:solidFill>
                <a:latin typeface="Segoe UI" panose="020B0502040204020203" pitchFamily="34" charset="0"/>
              </a:rPr>
              <a:t>Free</a:t>
            </a:r>
            <a:r>
              <a:rPr lang="pl-PL" sz="1999" dirty="0">
                <a:solidFill>
                  <a:schemeClr val="tx1"/>
                </a:solidFill>
                <a:latin typeface="Segoe UI" panose="020B0502040204020203" pitchFamily="34" charset="0"/>
              </a:rPr>
              <a:t> to use </a:t>
            </a:r>
            <a:r>
              <a:rPr lang="pl-PL" sz="1999" dirty="0" err="1">
                <a:solidFill>
                  <a:schemeClr val="tx1"/>
                </a:solidFill>
                <a:latin typeface="Segoe UI" panose="020B0502040204020203" pitchFamily="34" charset="0"/>
              </a:rPr>
              <a:t>inside</a:t>
            </a:r>
            <a:r>
              <a:rPr lang="pl-PL" sz="1999" dirty="0">
                <a:solidFill>
                  <a:schemeClr val="tx1"/>
                </a:solidFill>
                <a:latin typeface="Segoe UI" panose="020B0502040204020203" pitchFamily="34" charset="0"/>
              </a:rPr>
              <a:t> Microsoft Teams </a:t>
            </a:r>
            <a:r>
              <a:rPr lang="pl-PL" sz="1999" dirty="0" err="1">
                <a:solidFill>
                  <a:schemeClr val="tx1"/>
                </a:solidFill>
                <a:latin typeface="Segoe UI" panose="020B0502040204020203" pitchFamily="34" charset="0"/>
              </a:rPr>
              <a:t>using</a:t>
            </a:r>
            <a:r>
              <a:rPr lang="pl-PL" sz="1999" dirty="0">
                <a:solidFill>
                  <a:schemeClr val="tx1"/>
                </a:solidFill>
                <a:latin typeface="Segoe UI" panose="020B0502040204020203" pitchFamily="34" charset="0"/>
              </a:rPr>
              <a:t> only </a:t>
            </a:r>
            <a:r>
              <a:rPr lang="pl-PL" sz="1999" dirty="0" err="1">
                <a:solidFill>
                  <a:schemeClr val="tx1"/>
                </a:solidFill>
                <a:latin typeface="Segoe UI" panose="020B0502040204020203" pitchFamily="34" charset="0"/>
              </a:rPr>
              <a:t>free</a:t>
            </a:r>
            <a:r>
              <a:rPr lang="pl-PL" sz="1999" dirty="0">
                <a:solidFill>
                  <a:schemeClr val="tx1"/>
                </a:solidFill>
                <a:latin typeface="Segoe UI" panose="020B0502040204020203" pitchFamily="34" charset="0"/>
              </a:rPr>
              <a:t> </a:t>
            </a:r>
            <a:r>
              <a:rPr lang="pl-PL" sz="1999" dirty="0" err="1">
                <a:solidFill>
                  <a:schemeClr val="tx1"/>
                </a:solidFill>
                <a:latin typeface="Segoe UI" panose="020B0502040204020203" pitchFamily="34" charset="0"/>
              </a:rPr>
              <a:t>functionalities</a:t>
            </a:r>
            <a:r>
              <a:rPr lang="pl-PL" sz="1999" dirty="0">
                <a:solidFill>
                  <a:schemeClr val="tx1"/>
                </a:solidFill>
                <a:latin typeface="Segoe UI" panose="020B0502040204020203" pitchFamily="34" charset="0"/>
              </a:rPr>
              <a:t>.</a:t>
            </a:r>
          </a:p>
          <a:p>
            <a:pPr marL="0" indent="0">
              <a:buNone/>
            </a:pPr>
            <a:endParaRPr lang="pl-PL" sz="1999" dirty="0">
              <a:solidFill>
                <a:schemeClr val="tx1"/>
              </a:solidFill>
              <a:latin typeface="Segoe UI" panose="020B0502040204020203" pitchFamily="34" charset="0"/>
            </a:endParaRPr>
          </a:p>
          <a:p>
            <a:pPr marL="0" indent="0">
              <a:buNone/>
            </a:pPr>
            <a:r>
              <a:rPr lang="pl-PL" sz="1999" dirty="0">
                <a:solidFill>
                  <a:schemeClr val="tx1"/>
                </a:solidFill>
                <a:latin typeface="Segoe UI" panose="020B0502040204020203" pitchFamily="34" charset="0"/>
              </a:rPr>
              <a:t>No </a:t>
            </a:r>
            <a:r>
              <a:rPr lang="pl-PL" sz="1999" dirty="0" err="1">
                <a:solidFill>
                  <a:schemeClr val="tx1"/>
                </a:solidFill>
                <a:latin typeface="Segoe UI" panose="020B0502040204020203" pitchFamily="34" charset="0"/>
              </a:rPr>
              <a:t>direct</a:t>
            </a:r>
            <a:r>
              <a:rPr lang="pl-PL" sz="1999" dirty="0">
                <a:solidFill>
                  <a:schemeClr val="tx1"/>
                </a:solidFill>
                <a:latin typeface="Segoe UI" panose="020B0502040204020203" pitchFamily="34" charset="0"/>
              </a:rPr>
              <a:t> API to </a:t>
            </a:r>
            <a:r>
              <a:rPr lang="pl-PL" sz="1999" dirty="0" err="1">
                <a:solidFill>
                  <a:schemeClr val="tx1"/>
                </a:solidFill>
                <a:latin typeface="Segoe UI" panose="020B0502040204020203" pitchFamily="34" charset="0"/>
              </a:rPr>
              <a:t>access</a:t>
            </a:r>
            <a:r>
              <a:rPr lang="pl-PL" sz="1999" dirty="0">
                <a:solidFill>
                  <a:schemeClr val="tx1"/>
                </a:solidFill>
                <a:latin typeface="Segoe UI" panose="020B0502040204020203" pitchFamily="34" charset="0"/>
              </a:rPr>
              <a:t> data in </a:t>
            </a:r>
            <a:r>
              <a:rPr lang="pl-PL" sz="1999" dirty="0" err="1">
                <a:solidFill>
                  <a:schemeClr val="tx1"/>
                </a:solidFill>
                <a:latin typeface="Segoe UI" panose="020B0502040204020203" pitchFamily="34" charset="0"/>
              </a:rPr>
              <a:t>Dataverse</a:t>
            </a:r>
            <a:r>
              <a:rPr lang="pl-PL" sz="1999" dirty="0">
                <a:solidFill>
                  <a:schemeClr val="tx1"/>
                </a:solidFill>
                <a:latin typeface="Segoe UI" panose="020B0502040204020203" pitchFamily="34" charset="0"/>
              </a:rPr>
              <a:t> for Teams</a:t>
            </a:r>
          </a:p>
          <a:p>
            <a:pPr marL="0" indent="0">
              <a:buNone/>
            </a:pPr>
            <a:endParaRPr lang="pl-PL" sz="1999" dirty="0">
              <a:solidFill>
                <a:schemeClr val="tx1"/>
              </a:solidFill>
              <a:latin typeface="Segoe UI" panose="020B0502040204020203" pitchFamily="34" charset="0"/>
            </a:endParaRPr>
          </a:p>
          <a:p>
            <a:pPr marL="0" indent="0">
              <a:buNone/>
            </a:pPr>
            <a:r>
              <a:rPr lang="pl-PL" sz="1999" dirty="0">
                <a:solidFill>
                  <a:schemeClr val="tx1"/>
                </a:solidFill>
                <a:latin typeface="Segoe UI" panose="020B0502040204020203" pitchFamily="34" charset="0"/>
              </a:rPr>
              <a:t>Not available in GCC/ GCC High</a:t>
            </a:r>
          </a:p>
          <a:p>
            <a:pPr marL="0" indent="0">
              <a:buNone/>
            </a:pPr>
            <a:endParaRPr lang="pl-PL" sz="1999" dirty="0">
              <a:solidFill>
                <a:schemeClr val="tx1"/>
              </a:solidFill>
              <a:latin typeface="Segoe UI" panose="020B0502040204020203" pitchFamily="34" charset="0"/>
            </a:endParaRPr>
          </a:p>
          <a:p>
            <a:pPr marL="0" indent="0">
              <a:buNone/>
            </a:pPr>
            <a:r>
              <a:rPr lang="pl-PL" sz="1999" dirty="0">
                <a:solidFill>
                  <a:schemeClr val="tx1"/>
                </a:solidFill>
                <a:latin typeface="Segoe UI" panose="020B0502040204020203" pitchFamily="34" charset="0"/>
              </a:rPr>
              <a:t>Max 2GB </a:t>
            </a:r>
            <a:r>
              <a:rPr lang="pl-PL" sz="1999" dirty="0" err="1">
                <a:solidFill>
                  <a:schemeClr val="tx1"/>
                </a:solidFill>
                <a:latin typeface="Segoe UI" panose="020B0502040204020203" pitchFamily="34" charset="0"/>
              </a:rPr>
              <a:t>storage</a:t>
            </a:r>
            <a:endParaRPr lang="pl-PL" sz="1999" dirty="0">
              <a:solidFill>
                <a:schemeClr val="tx1"/>
              </a:solidFill>
              <a:latin typeface="Segoe UI" panose="020B0502040204020203" pitchFamily="34" charset="0"/>
            </a:endParaRPr>
          </a:p>
          <a:p>
            <a:pPr marL="0" indent="0">
              <a:buNone/>
            </a:pPr>
            <a:endParaRPr lang="pl-PL" sz="1999" dirty="0">
              <a:solidFill>
                <a:schemeClr val="tx1"/>
              </a:solidFill>
              <a:latin typeface="Segoe UI" panose="020B0502040204020203" pitchFamily="34" charset="0"/>
            </a:endParaRPr>
          </a:p>
          <a:p>
            <a:pPr marL="0" indent="0">
              <a:buNone/>
            </a:pPr>
            <a:r>
              <a:rPr lang="pl-PL" sz="1999" dirty="0">
                <a:solidFill>
                  <a:schemeClr val="tx1"/>
                </a:solidFill>
                <a:latin typeface="Segoe UI" panose="020B0502040204020203" pitchFamily="34" charset="0"/>
              </a:rPr>
              <a:t>Simple </a:t>
            </a:r>
            <a:r>
              <a:rPr lang="pl-PL" sz="1999" dirty="0" err="1">
                <a:solidFill>
                  <a:schemeClr val="tx1"/>
                </a:solidFill>
                <a:latin typeface="Segoe UI" panose="020B0502040204020203" pitchFamily="34" charset="0"/>
              </a:rPr>
              <a:t>security</a:t>
            </a:r>
            <a:r>
              <a:rPr lang="pl-PL" sz="1999" dirty="0">
                <a:solidFill>
                  <a:schemeClr val="tx1"/>
                </a:solidFill>
                <a:latin typeface="Segoe UI" panose="020B0502040204020203" pitchFamily="34" charset="0"/>
              </a:rPr>
              <a:t>, no </a:t>
            </a:r>
            <a:r>
              <a:rPr lang="pl-PL" sz="1999" dirty="0" err="1">
                <a:solidFill>
                  <a:schemeClr val="tx1"/>
                </a:solidFill>
                <a:latin typeface="Segoe UI" panose="020B0502040204020203" pitchFamily="34" charset="0"/>
              </a:rPr>
              <a:t>security</a:t>
            </a:r>
            <a:r>
              <a:rPr lang="pl-PL" sz="1999" dirty="0">
                <a:solidFill>
                  <a:schemeClr val="tx1"/>
                </a:solidFill>
                <a:latin typeface="Segoe UI" panose="020B0502040204020203" pitchFamily="34" charset="0"/>
              </a:rPr>
              <a:t> </a:t>
            </a:r>
            <a:r>
              <a:rPr lang="pl-PL" sz="1999" dirty="0" err="1">
                <a:solidFill>
                  <a:schemeClr val="tx1"/>
                </a:solidFill>
                <a:latin typeface="Segoe UI" panose="020B0502040204020203" pitchFamily="34" charset="0"/>
              </a:rPr>
              <a:t>roles</a:t>
            </a:r>
            <a:endParaRPr lang="en-US" sz="1999" dirty="0">
              <a:solidFill>
                <a:schemeClr val="tx1"/>
              </a:solidFill>
              <a:latin typeface="Segoe UI" panose="020B0502040204020203" pitchFamily="34" charset="0"/>
            </a:endParaRPr>
          </a:p>
        </p:txBody>
      </p:sp>
      <p:pic>
        <p:nvPicPr>
          <p:cNvPr id="9" name="Graphic 8" descr="Tag">
            <a:extLst>
              <a:ext uri="{FF2B5EF4-FFF2-40B4-BE49-F238E27FC236}">
                <a16:creationId xmlns:a16="http://schemas.microsoft.com/office/drawing/2014/main" id="{6A7F3CF9-3079-44BA-819D-4EDD07AD5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61855" y="-512325"/>
            <a:ext cx="3619078" cy="3619078"/>
          </a:xfrm>
          <a:prstGeom prst="rect">
            <a:avLst/>
          </a:prstGeom>
        </p:spPr>
      </p:pic>
      <p:sp>
        <p:nvSpPr>
          <p:cNvPr id="6" name="Title 1">
            <a:extLst>
              <a:ext uri="{FF2B5EF4-FFF2-40B4-BE49-F238E27FC236}">
                <a16:creationId xmlns:a16="http://schemas.microsoft.com/office/drawing/2014/main" id="{8169FF81-CD90-496B-98BE-259296553F75}"/>
              </a:ext>
            </a:extLst>
          </p:cNvPr>
          <p:cNvSpPr txBox="1">
            <a:spLocks/>
          </p:cNvSpPr>
          <p:nvPr/>
        </p:nvSpPr>
        <p:spPr>
          <a:xfrm>
            <a:off x="837981" y="365923"/>
            <a:ext cx="10512862" cy="1325218"/>
          </a:xfrm>
          <a:prstGeom prst="rect">
            <a:avLst/>
          </a:prstGeom>
        </p:spPr>
        <p:txBody>
          <a:bodyPr/>
          <a:lstStyle>
            <a:lvl1pPr algn="l" defTabSz="914400" rtl="0" eaLnBrk="1" latinLnBrk="0" hangingPunct="1">
              <a:lnSpc>
                <a:spcPct val="90000"/>
              </a:lnSpc>
              <a:spcBef>
                <a:spcPct val="0"/>
              </a:spcBef>
              <a:buNone/>
              <a:defRPr sz="4400" b="1" kern="1200">
                <a:solidFill>
                  <a:srgbClr val="232832"/>
                </a:solidFill>
                <a:latin typeface="Poppins" panose="00000500000000000000" pitchFamily="2" charset="0"/>
                <a:ea typeface="+mj-ea"/>
                <a:cs typeface="Poppins" panose="00000500000000000000" pitchFamily="2" charset="0"/>
              </a:defRPr>
            </a:lvl1pPr>
          </a:lstStyle>
          <a:p>
            <a:endParaRPr lang="en-US" sz="4399" dirty="0">
              <a:solidFill>
                <a:schemeClr val="bg1"/>
              </a:solidFill>
            </a:endParaRPr>
          </a:p>
        </p:txBody>
      </p:sp>
    </p:spTree>
    <p:extLst>
      <p:ext uri="{BB962C8B-B14F-4D97-AF65-F5344CB8AC3E}">
        <p14:creationId xmlns:p14="http://schemas.microsoft.com/office/powerpoint/2010/main" val="319269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81076" y="2131369"/>
            <a:ext cx="10245725" cy="1378644"/>
          </a:xfrm>
        </p:spPr>
        <p:txBody>
          <a:bodyPr/>
          <a:lstStyle/>
          <a:p>
            <a:r>
              <a:rPr lang="fi-FI" dirty="0"/>
              <a:t>Let’s see it in action!</a:t>
            </a:r>
            <a:endParaRPr lang="en-GB" dirty="0"/>
          </a:p>
        </p:txBody>
      </p:sp>
    </p:spTree>
    <p:extLst>
      <p:ext uri="{BB962C8B-B14F-4D97-AF65-F5344CB8AC3E}">
        <p14:creationId xmlns:p14="http://schemas.microsoft.com/office/powerpoint/2010/main" val="2061303563"/>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783228" cy="369332"/>
          </a:xfrm>
          <a:prstGeom prst="rect">
            <a:avLst/>
          </a:prstGeom>
          <a:noFill/>
        </p:spPr>
        <p:txBody>
          <a:bodyPr wrap="none" lIns="0" tIns="0" rIns="0" bIns="0" rtlCol="0" anchor="t">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a:ea typeface="+mn-ea"/>
                <a:cs typeface="Segoe UI Semibold"/>
              </a:rPr>
              <a:t>GOLD</a:t>
            </a:r>
            <a:endParaRPr kumimoji="0" lang="en-US" sz="1800" b="0" i="0" u="none" strike="noStrike" kern="1200" cap="none" spc="0" normalizeH="0" baseline="0" noProof="0" dirty="0">
              <a:ln>
                <a:noFill/>
              </a:ln>
              <a:solidFill>
                <a:prstClr val="black">
                  <a:lumMod val="65000"/>
                  <a:lumOff val="35000"/>
                </a:prst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COMMUNITY</a:t>
            </a:r>
            <a:endParaRPr kumimoji="0" lang="en-US"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2296599"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4233680"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6170758"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8116046" y="4489034"/>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80" y="4489034"/>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50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2141973" y="2815445"/>
            <a:ext cx="7904878" cy="1227111"/>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6745" y="1588293"/>
            <a:ext cx="783228" cy="369332"/>
          </a:xfrm>
          <a:prstGeom prst="rect">
            <a:avLst/>
          </a:prstGeom>
          <a:noFill/>
        </p:spPr>
        <p:txBody>
          <a:bodyPr wrap="none" lIns="0" tIns="0" rIns="0" bIns="0" rtlCol="0" anchor="t">
            <a:spAutoFit/>
          </a:bodyPr>
          <a:lstStyle/>
          <a:p>
            <a:r>
              <a:rPr lang="pt-PT" sz="2400" spc="-70" dirty="0">
                <a:solidFill>
                  <a:schemeClr val="tx1">
                    <a:lumMod val="65000"/>
                    <a:lumOff val="35000"/>
                  </a:schemeClr>
                </a:solidFill>
                <a:latin typeface="Segoe UI Semibold"/>
                <a:cs typeface="Segoe UI Semibold"/>
              </a:rPr>
              <a:t>GOLD</a:t>
            </a:r>
            <a:endParaRPr lang="en-US" dirty="0">
              <a:solidFill>
                <a:schemeClr val="tx1">
                  <a:lumMod val="65000"/>
                  <a:lumOff val="35000"/>
                </a:schemeClr>
              </a:solidFill>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0098"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pt-PT" dirty="0"/>
              <a:t>COMMUNITY</a:t>
            </a:r>
            <a:endParaRPr lang="en-US" dirty="0"/>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7448" y="2134675"/>
            <a:ext cx="2744743" cy="14401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2296599" y="4489035"/>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4233680" y="4489035"/>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6170758" y="4489035"/>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8116046" y="4489034"/>
            <a:ext cx="1831402" cy="947979"/>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9980" y="4489034"/>
            <a:ext cx="1805675" cy="947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960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4A226C-99BE-470E-A094-D1878D7487EA}"/>
              </a:ext>
            </a:extLst>
          </p:cNvPr>
          <p:cNvSpPr>
            <a:spLocks noGrp="1"/>
          </p:cNvSpPr>
          <p:nvPr>
            <p:ph type="body" sz="quarter" idx="10"/>
          </p:nvPr>
        </p:nvSpPr>
        <p:spPr>
          <a:xfrm>
            <a:off x="519112" y="1447798"/>
            <a:ext cx="11149013" cy="4351423"/>
          </a:xfrm>
        </p:spPr>
        <p:txBody>
          <a:bodyPr>
            <a:normAutofit/>
          </a:bodyPr>
          <a:lstStyle/>
          <a:p>
            <a:pPr marL="0" indent="0">
              <a:buNone/>
            </a:pPr>
            <a:r>
              <a:rPr lang="en-US" sz="2000" dirty="0"/>
              <a:t>Tomasz Poszytek, Business Applications MVP</a:t>
            </a:r>
          </a:p>
          <a:p>
            <a:pPr marL="0" indent="0">
              <a:buNone/>
            </a:pPr>
            <a:br>
              <a:rPr lang="en-US" sz="2000" dirty="0"/>
            </a:br>
            <a:r>
              <a:rPr lang="en-US" sz="2000" dirty="0"/>
              <a:t>Specialist in enabling organizations to work more effectively through </a:t>
            </a:r>
            <a:br>
              <a:rPr lang="en-US" sz="2000" dirty="0"/>
            </a:br>
            <a:r>
              <a:rPr lang="en-US" sz="2000" dirty="0"/>
              <a:t>optimizing their business processes.</a:t>
            </a:r>
          </a:p>
          <a:p>
            <a:pPr marL="0" indent="0">
              <a:buNone/>
            </a:pPr>
            <a:r>
              <a:rPr lang="en-US" sz="2000" dirty="0"/>
              <a:t>Experienced expert who works for over 10 years with SharePoint </a:t>
            </a:r>
            <a:br>
              <a:rPr lang="en-US" sz="2000" dirty="0"/>
            </a:br>
            <a:r>
              <a:rPr lang="en-US" sz="2000" dirty="0"/>
              <a:t>and over 4 with Office 365 and Power Platform.</a:t>
            </a:r>
          </a:p>
          <a:p>
            <a:pPr marL="0" indent="0">
              <a:buNone/>
            </a:pPr>
            <a:r>
              <a:rPr lang="en-US" sz="2000" dirty="0"/>
              <a:t>Continuously learning to stay up-to-date with latest changes. </a:t>
            </a:r>
            <a:br>
              <a:rPr lang="en-US" sz="2000" dirty="0"/>
            </a:br>
            <a:r>
              <a:rPr lang="en-US" sz="2000" dirty="0"/>
              <a:t>Loves sharing knowledge with customers and community members.</a:t>
            </a:r>
          </a:p>
          <a:p>
            <a:pPr marL="0" indent="0">
              <a:buNone/>
            </a:pPr>
            <a:r>
              <a:rPr lang="en-US" sz="2000" dirty="0"/>
              <a:t>#PowerAddict for life! </a:t>
            </a:r>
            <a:r>
              <a:rPr lang="en-US" sz="2000" dirty="0">
                <a:sym typeface="Wingdings" panose="05000000000000000000" pitchFamily="2" charset="2"/>
              </a:rPr>
              <a:t></a:t>
            </a:r>
            <a:endParaRPr lang="en-US" sz="2000" dirty="0"/>
          </a:p>
        </p:txBody>
      </p:sp>
      <p:sp>
        <p:nvSpPr>
          <p:cNvPr id="2" name="Title 1">
            <a:extLst>
              <a:ext uri="{FF2B5EF4-FFF2-40B4-BE49-F238E27FC236}">
                <a16:creationId xmlns:a16="http://schemas.microsoft.com/office/drawing/2014/main" id="{650B4EFC-E0AE-4829-BAEE-3F5584CB55D3}"/>
              </a:ext>
            </a:extLst>
          </p:cNvPr>
          <p:cNvSpPr>
            <a:spLocks noGrp="1"/>
          </p:cNvSpPr>
          <p:nvPr>
            <p:ph type="title"/>
          </p:nvPr>
        </p:nvSpPr>
        <p:spPr/>
        <p:txBody>
          <a:bodyPr/>
          <a:lstStyle/>
          <a:p>
            <a:r>
              <a:rPr lang="en-US" dirty="0"/>
              <a:t>About me</a:t>
            </a:r>
          </a:p>
        </p:txBody>
      </p:sp>
      <p:pic>
        <p:nvPicPr>
          <p:cNvPr id="7" name="Picture 6" descr="A person smiling for the camera&#10;&#10;Description automatically generated with low confidence">
            <a:extLst>
              <a:ext uri="{FF2B5EF4-FFF2-40B4-BE49-F238E27FC236}">
                <a16:creationId xmlns:a16="http://schemas.microsoft.com/office/drawing/2014/main" id="{7EA40642-FF37-4E13-BA40-F329643E9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148" y="570547"/>
            <a:ext cx="3513811" cy="3513813"/>
          </a:xfrm>
          <a:prstGeom prst="rect">
            <a:avLst/>
          </a:prstGeom>
        </p:spPr>
      </p:pic>
      <p:sp>
        <p:nvSpPr>
          <p:cNvPr id="8" name="Text Placeholder 5">
            <a:extLst>
              <a:ext uri="{FF2B5EF4-FFF2-40B4-BE49-F238E27FC236}">
                <a16:creationId xmlns:a16="http://schemas.microsoft.com/office/drawing/2014/main" id="{08FE5937-9354-4222-BC4F-A658E3EFB957}"/>
              </a:ext>
            </a:extLst>
          </p:cNvPr>
          <p:cNvSpPr txBox="1">
            <a:spLocks/>
          </p:cNvSpPr>
          <p:nvPr/>
        </p:nvSpPr>
        <p:spPr>
          <a:xfrm>
            <a:off x="7671888" y="4439961"/>
            <a:ext cx="4258331" cy="99693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pl-PL" sz="2799" dirty="0">
                <a:solidFill>
                  <a:srgbClr val="232832"/>
                </a:solidFill>
              </a:rPr>
              <a:t>https://aka.ms/poszytek</a:t>
            </a:r>
            <a:endParaRPr lang="en-US" sz="2799" dirty="0">
              <a:solidFill>
                <a:srgbClr val="232832"/>
              </a:solidFill>
            </a:endParaRPr>
          </a:p>
          <a:p>
            <a:pPr algn="ctr"/>
            <a:endParaRPr lang="en-US" sz="2799" dirty="0">
              <a:solidFill>
                <a:srgbClr val="232832"/>
              </a:solidFill>
            </a:endParaRPr>
          </a:p>
        </p:txBody>
      </p:sp>
      <p:pic>
        <p:nvPicPr>
          <p:cNvPr id="9" name="Picture 2">
            <a:extLst>
              <a:ext uri="{FF2B5EF4-FFF2-40B4-BE49-F238E27FC236}">
                <a16:creationId xmlns:a16="http://schemas.microsoft.com/office/drawing/2014/main" id="{2F9BD2AB-F34A-4CE4-9001-DB9BE6771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8467" y="4938429"/>
            <a:ext cx="1236630" cy="12366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74ADD0F5-9D7F-4C6E-8C8E-1FB719749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148" y="3060041"/>
            <a:ext cx="1024319" cy="1024319"/>
          </a:xfrm>
          <a:prstGeom prst="rect">
            <a:avLst/>
          </a:prstGeom>
        </p:spPr>
      </p:pic>
    </p:spTree>
    <p:extLst>
      <p:ext uri="{BB962C8B-B14F-4D97-AF65-F5344CB8AC3E}">
        <p14:creationId xmlns:p14="http://schemas.microsoft.com/office/powerpoint/2010/main" val="21881289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08D9B7-4726-4230-906D-F2B237ADB424}"/>
              </a:ext>
            </a:extLst>
          </p:cNvPr>
          <p:cNvSpPr>
            <a:spLocks noGrp="1"/>
          </p:cNvSpPr>
          <p:nvPr>
            <p:ph type="title"/>
          </p:nvPr>
        </p:nvSpPr>
        <p:spPr/>
        <p:txBody>
          <a:bodyPr/>
          <a:lstStyle/>
          <a:p>
            <a:r>
              <a:rPr lang="en-US" dirty="0"/>
              <a:t>Microsoft Dataverse for Teams</a:t>
            </a:r>
          </a:p>
        </p:txBody>
      </p:sp>
      <p:sp>
        <p:nvSpPr>
          <p:cNvPr id="7" name="Oval 6">
            <a:extLst>
              <a:ext uri="{FF2B5EF4-FFF2-40B4-BE49-F238E27FC236}">
                <a16:creationId xmlns:a16="http://schemas.microsoft.com/office/drawing/2014/main" id="{75DBA16A-7590-4A01-BA4A-E56B34A89B9C}"/>
              </a:ext>
            </a:extLst>
          </p:cNvPr>
          <p:cNvSpPr/>
          <p:nvPr/>
        </p:nvSpPr>
        <p:spPr bwMode="auto">
          <a:xfrm>
            <a:off x="275337" y="1969753"/>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16DAA9D1-99B2-4B3A-8D04-1B414A0A97E4}"/>
              </a:ext>
            </a:extLst>
          </p:cNvPr>
          <p:cNvSpPr/>
          <p:nvPr/>
        </p:nvSpPr>
        <p:spPr bwMode="auto">
          <a:xfrm>
            <a:off x="275337" y="2894215"/>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A2D1DF89-5B3A-4054-A3FE-165D042A3DD2}"/>
              </a:ext>
            </a:extLst>
          </p:cNvPr>
          <p:cNvSpPr/>
          <p:nvPr/>
        </p:nvSpPr>
        <p:spPr bwMode="auto">
          <a:xfrm>
            <a:off x="275337" y="4063575"/>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F917EBF-AA0D-4926-BD2F-B4026105D981}"/>
              </a:ext>
            </a:extLst>
          </p:cNvPr>
          <p:cNvSpPr/>
          <p:nvPr/>
        </p:nvSpPr>
        <p:spPr bwMode="auto">
          <a:xfrm>
            <a:off x="267415" y="5042189"/>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DBABCF32-69F0-4FD9-AB73-6843B6401844}"/>
              </a:ext>
            </a:extLst>
          </p:cNvPr>
          <p:cNvSpPr txBox="1">
            <a:spLocks/>
          </p:cNvSpPr>
          <p:nvPr/>
        </p:nvSpPr>
        <p:spPr>
          <a:xfrm>
            <a:off x="996592" y="2016134"/>
            <a:ext cx="2857865" cy="535392"/>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US" sz="1600" b="0" dirty="0">
                <a:solidFill>
                  <a:srgbClr val="282828"/>
                </a:solidFill>
                <a:latin typeface="Segoe UI"/>
                <a:cs typeface="Segoe UI Semibold" panose="020B0702040204020203" pitchFamily="34" charset="0"/>
              </a:rPr>
              <a:t>A built-in low code data platform for Microsoft Teams.</a:t>
            </a:r>
          </a:p>
        </p:txBody>
      </p:sp>
      <p:pic>
        <p:nvPicPr>
          <p:cNvPr id="12" name="Picture 1" descr="A screenshot of a computer&#10;&#10;Description automatically generated">
            <a:extLst>
              <a:ext uri="{FF2B5EF4-FFF2-40B4-BE49-F238E27FC236}">
                <a16:creationId xmlns:a16="http://schemas.microsoft.com/office/drawing/2014/main" id="{C0E6D90D-8A79-4377-A926-BEFBFA9DC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8947" y="1691141"/>
            <a:ext cx="7746829" cy="4357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phic 12" descr="Network">
            <a:extLst>
              <a:ext uri="{FF2B5EF4-FFF2-40B4-BE49-F238E27FC236}">
                <a16:creationId xmlns:a16="http://schemas.microsoft.com/office/drawing/2014/main" id="{12D2B991-126C-480B-A098-955A75F84B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787" y="4128394"/>
            <a:ext cx="452717" cy="452717"/>
          </a:xfrm>
          <a:prstGeom prst="rect">
            <a:avLst/>
          </a:prstGeom>
        </p:spPr>
      </p:pic>
      <p:pic>
        <p:nvPicPr>
          <p:cNvPr id="14" name="Graphic 13" descr="Shield Tick">
            <a:extLst>
              <a:ext uri="{FF2B5EF4-FFF2-40B4-BE49-F238E27FC236}">
                <a16:creationId xmlns:a16="http://schemas.microsoft.com/office/drawing/2014/main" id="{F247A4C6-F0AD-4AFE-B5E9-E491817CB8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049" y="5119039"/>
            <a:ext cx="474455" cy="474455"/>
          </a:xfrm>
          <a:prstGeom prst="rect">
            <a:avLst/>
          </a:prstGeom>
        </p:spPr>
      </p:pic>
      <p:pic>
        <p:nvPicPr>
          <p:cNvPr id="15" name="Graphic 14" descr="Cmd Terminal">
            <a:extLst>
              <a:ext uri="{FF2B5EF4-FFF2-40B4-BE49-F238E27FC236}">
                <a16:creationId xmlns:a16="http://schemas.microsoft.com/office/drawing/2014/main" id="{478A6A99-F2A2-43EB-ABD0-A4295DF063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5352" y="2050868"/>
            <a:ext cx="465926" cy="465926"/>
          </a:xfrm>
          <a:prstGeom prst="rect">
            <a:avLst/>
          </a:prstGeom>
        </p:spPr>
      </p:pic>
      <p:pic>
        <p:nvPicPr>
          <p:cNvPr id="16" name="Graphic 15" descr="Monitor">
            <a:extLst>
              <a:ext uri="{FF2B5EF4-FFF2-40B4-BE49-F238E27FC236}">
                <a16:creationId xmlns:a16="http://schemas.microsoft.com/office/drawing/2014/main" id="{891A9158-AE16-4428-809C-984B08B17F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353" y="3001328"/>
            <a:ext cx="452281" cy="452281"/>
          </a:xfrm>
          <a:prstGeom prst="rect">
            <a:avLst/>
          </a:prstGeom>
        </p:spPr>
      </p:pic>
      <p:sp>
        <p:nvSpPr>
          <p:cNvPr id="17" name="Title 1">
            <a:extLst>
              <a:ext uri="{FF2B5EF4-FFF2-40B4-BE49-F238E27FC236}">
                <a16:creationId xmlns:a16="http://schemas.microsoft.com/office/drawing/2014/main" id="{12F05FC6-454C-4F34-8062-4BEF7F20E6FA}"/>
              </a:ext>
            </a:extLst>
          </p:cNvPr>
          <p:cNvSpPr txBox="1">
            <a:spLocks/>
          </p:cNvSpPr>
          <p:nvPr/>
        </p:nvSpPr>
        <p:spPr>
          <a:xfrm>
            <a:off x="979938" y="2785953"/>
            <a:ext cx="2857865" cy="978474"/>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IN" sz="1600" b="0">
                <a:solidFill>
                  <a:srgbClr val="282828"/>
                </a:solidFill>
                <a:latin typeface="Segoe UI"/>
                <a:cs typeface="Segoe UI Semibold" panose="020B0702040204020203" pitchFamily="34" charset="0"/>
              </a:rPr>
              <a:t>A subset of the capabilities of the data platform behind Dynamics 365 and Power Platform.</a:t>
            </a:r>
          </a:p>
        </p:txBody>
      </p:sp>
      <p:sp>
        <p:nvSpPr>
          <p:cNvPr id="18" name="Title 1">
            <a:extLst>
              <a:ext uri="{FF2B5EF4-FFF2-40B4-BE49-F238E27FC236}">
                <a16:creationId xmlns:a16="http://schemas.microsoft.com/office/drawing/2014/main" id="{3BA1AB9F-658C-4750-8213-8EAD19689A87}"/>
              </a:ext>
            </a:extLst>
          </p:cNvPr>
          <p:cNvSpPr txBox="1">
            <a:spLocks/>
          </p:cNvSpPr>
          <p:nvPr/>
        </p:nvSpPr>
        <p:spPr>
          <a:xfrm>
            <a:off x="979938" y="3926039"/>
            <a:ext cx="2857865" cy="978474"/>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IN" sz="1600" b="0" dirty="0">
                <a:solidFill>
                  <a:srgbClr val="282828"/>
                </a:solidFill>
                <a:latin typeface="Segoe UI"/>
                <a:cs typeface="Segoe UI Semibold" panose="020B0702040204020203" pitchFamily="34" charset="0"/>
              </a:rPr>
              <a:t>Provides storage, rich data types with enterprise capabilities, and one-click solution deployment. </a:t>
            </a:r>
          </a:p>
        </p:txBody>
      </p:sp>
      <p:sp>
        <p:nvSpPr>
          <p:cNvPr id="19" name="Title 1">
            <a:extLst>
              <a:ext uri="{FF2B5EF4-FFF2-40B4-BE49-F238E27FC236}">
                <a16:creationId xmlns:a16="http://schemas.microsoft.com/office/drawing/2014/main" id="{C9C59B87-17DD-4A9D-9931-B4B6CC39912D}"/>
              </a:ext>
            </a:extLst>
          </p:cNvPr>
          <p:cNvSpPr txBox="1">
            <a:spLocks/>
          </p:cNvSpPr>
          <p:nvPr/>
        </p:nvSpPr>
        <p:spPr>
          <a:xfrm>
            <a:off x="971205" y="5088570"/>
            <a:ext cx="2857865" cy="535392"/>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692" defTabSz="914126">
              <a:spcBef>
                <a:spcPts val="0"/>
              </a:spcBef>
              <a:spcAft>
                <a:spcPts val="2399"/>
              </a:spcAft>
              <a:buClr>
                <a:srgbClr val="282828">
                  <a:lumMod val="50000"/>
                </a:srgbClr>
              </a:buClr>
              <a:tabLst>
                <a:tab pos="457063" algn="l"/>
              </a:tabLst>
              <a:defRPr/>
            </a:pPr>
            <a:r>
              <a:rPr lang="en-US" sz="1600" b="0" dirty="0">
                <a:solidFill>
                  <a:srgbClr val="282828"/>
                </a:solidFill>
                <a:latin typeface="Segoe UI"/>
                <a:cs typeface="Segoe UI Semibold" panose="020B0702040204020203" pitchFamily="34" charset="0"/>
              </a:rPr>
              <a:t>Included for every Teams customer, governable by IT.</a:t>
            </a:r>
          </a:p>
        </p:txBody>
      </p:sp>
    </p:spTree>
    <p:extLst>
      <p:ext uri="{BB962C8B-B14F-4D97-AF65-F5344CB8AC3E}">
        <p14:creationId xmlns:p14="http://schemas.microsoft.com/office/powerpoint/2010/main" val="1961309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0-#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0-#ppt_w/2"/>
                                          </p:val>
                                        </p:tav>
                                        <p:tav tm="100000">
                                          <p:val>
                                            <p:strVal val="#ppt_x"/>
                                          </p:val>
                                        </p:tav>
                                      </p:tavLst>
                                    </p:anim>
                                    <p:anim calcmode="lin" valueType="num">
                                      <p:cBhvr additive="base">
                                        <p:cTn id="4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0-#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0-#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0-#ppt_w/2"/>
                                          </p:val>
                                        </p:tav>
                                        <p:tav tm="100000">
                                          <p:val>
                                            <p:strVal val="#ppt_x"/>
                                          </p:val>
                                        </p:tav>
                                      </p:tavLst>
                                    </p:anim>
                                    <p:anim calcmode="lin" valueType="num">
                                      <p:cBhvr additive="base">
                                        <p:cTn id="5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3592-5A95-43B5-AE4C-B11C8BD6F054}"/>
              </a:ext>
            </a:extLst>
          </p:cNvPr>
          <p:cNvSpPr>
            <a:spLocks noGrp="1"/>
          </p:cNvSpPr>
          <p:nvPr>
            <p:ph type="title"/>
          </p:nvPr>
        </p:nvSpPr>
        <p:spPr/>
        <p:txBody>
          <a:bodyPr>
            <a:normAutofit fontScale="90000"/>
          </a:bodyPr>
          <a:lstStyle/>
          <a:p>
            <a:r>
              <a:rPr lang="en-US" dirty="0"/>
              <a:t>Dataverse for Teams can connect to Power BI </a:t>
            </a:r>
          </a:p>
        </p:txBody>
      </p:sp>
      <p:sp>
        <p:nvSpPr>
          <p:cNvPr id="4" name="Oval 3">
            <a:extLst>
              <a:ext uri="{FF2B5EF4-FFF2-40B4-BE49-F238E27FC236}">
                <a16:creationId xmlns:a16="http://schemas.microsoft.com/office/drawing/2014/main" id="{BC850CAD-4338-4265-84A6-22FDCFF68DA0}"/>
              </a:ext>
            </a:extLst>
          </p:cNvPr>
          <p:cNvSpPr/>
          <p:nvPr/>
        </p:nvSpPr>
        <p:spPr bwMode="auto">
          <a:xfrm>
            <a:off x="344079" y="3643356"/>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C49AEA57-7BDA-4D27-9763-D5AC7C2DE4C0}"/>
              </a:ext>
            </a:extLst>
          </p:cNvPr>
          <p:cNvSpPr txBox="1">
            <a:spLocks/>
          </p:cNvSpPr>
          <p:nvPr/>
        </p:nvSpPr>
        <p:spPr>
          <a:xfrm>
            <a:off x="1048680" y="3645864"/>
            <a:ext cx="2857865" cy="756933"/>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IN" sz="1600" b="0">
                <a:solidFill>
                  <a:srgbClr val="282828"/>
                </a:solidFill>
                <a:latin typeface="Segoe UI"/>
                <a:cs typeface="Segoe UI Semibold" panose="020B0702040204020203" pitchFamily="34" charset="0"/>
              </a:rPr>
              <a:t>Licensed PBI users can now create reports built on data in</a:t>
            </a:r>
            <a:br>
              <a:rPr lang="en-IN" sz="1600" b="0">
                <a:solidFill>
                  <a:srgbClr val="282828"/>
                </a:solidFill>
                <a:latin typeface="Segoe UI"/>
                <a:cs typeface="Segoe UI Semibold" panose="020B0702040204020203" pitchFamily="34" charset="0"/>
              </a:rPr>
            </a:br>
            <a:r>
              <a:rPr lang="en-IN" sz="1600" b="0" err="1">
                <a:solidFill>
                  <a:srgbClr val="282828"/>
                </a:solidFill>
                <a:latin typeface="Segoe UI"/>
                <a:cs typeface="Segoe UI Semibold" panose="020B0702040204020203" pitchFamily="34" charset="0"/>
              </a:rPr>
              <a:t>Dataverse</a:t>
            </a:r>
            <a:r>
              <a:rPr lang="en-IN" sz="1600" b="0">
                <a:solidFill>
                  <a:srgbClr val="282828"/>
                </a:solidFill>
                <a:latin typeface="Segoe UI"/>
                <a:cs typeface="Segoe UI Semibold" panose="020B0702040204020203" pitchFamily="34" charset="0"/>
              </a:rPr>
              <a:t> for Teams</a:t>
            </a:r>
          </a:p>
        </p:txBody>
      </p:sp>
      <p:sp>
        <p:nvSpPr>
          <p:cNvPr id="6" name="Oval 5">
            <a:extLst>
              <a:ext uri="{FF2B5EF4-FFF2-40B4-BE49-F238E27FC236}">
                <a16:creationId xmlns:a16="http://schemas.microsoft.com/office/drawing/2014/main" id="{ADF5C122-2978-4E85-B321-0A01725E205E}"/>
              </a:ext>
            </a:extLst>
          </p:cNvPr>
          <p:cNvSpPr/>
          <p:nvPr/>
        </p:nvSpPr>
        <p:spPr bwMode="auto">
          <a:xfrm>
            <a:off x="344079" y="2359147"/>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Graphic 6" descr="Monitor">
            <a:extLst>
              <a:ext uri="{FF2B5EF4-FFF2-40B4-BE49-F238E27FC236}">
                <a16:creationId xmlns:a16="http://schemas.microsoft.com/office/drawing/2014/main" id="{14B04E67-476C-4492-81D9-1FCDCFD18D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95" y="2466259"/>
            <a:ext cx="452281" cy="452281"/>
          </a:xfrm>
          <a:prstGeom prst="rect">
            <a:avLst/>
          </a:prstGeom>
        </p:spPr>
      </p:pic>
      <p:sp>
        <p:nvSpPr>
          <p:cNvPr id="8" name="Title 1">
            <a:extLst>
              <a:ext uri="{FF2B5EF4-FFF2-40B4-BE49-F238E27FC236}">
                <a16:creationId xmlns:a16="http://schemas.microsoft.com/office/drawing/2014/main" id="{ADB16F0A-D4EA-465D-884A-751B98A8F6BF}"/>
              </a:ext>
            </a:extLst>
          </p:cNvPr>
          <p:cNvSpPr txBox="1">
            <a:spLocks/>
          </p:cNvSpPr>
          <p:nvPr/>
        </p:nvSpPr>
        <p:spPr>
          <a:xfrm>
            <a:off x="1048680" y="2361656"/>
            <a:ext cx="2857865" cy="756933"/>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IN" sz="1600" b="0" err="1">
                <a:solidFill>
                  <a:srgbClr val="282828"/>
                </a:solidFill>
                <a:latin typeface="Segoe UI"/>
                <a:cs typeface="Segoe UI Semibold" panose="020B0702040204020203" pitchFamily="34" charset="0"/>
              </a:rPr>
              <a:t>Dataverse</a:t>
            </a:r>
            <a:r>
              <a:rPr lang="en-IN" sz="1600" b="0">
                <a:solidFill>
                  <a:srgbClr val="282828"/>
                </a:solidFill>
                <a:latin typeface="Segoe UI"/>
                <a:cs typeface="Segoe UI Semibold" panose="020B0702040204020203" pitchFamily="34" charset="0"/>
              </a:rPr>
              <a:t> for Teams has a TDS endpoint enabled for use with Power BI</a:t>
            </a:r>
          </a:p>
        </p:txBody>
      </p:sp>
      <p:sp>
        <p:nvSpPr>
          <p:cNvPr id="9" name="Oval 8">
            <a:extLst>
              <a:ext uri="{FF2B5EF4-FFF2-40B4-BE49-F238E27FC236}">
                <a16:creationId xmlns:a16="http://schemas.microsoft.com/office/drawing/2014/main" id="{DD63E1D0-055A-4250-85CE-823F3191FE37}"/>
              </a:ext>
            </a:extLst>
          </p:cNvPr>
          <p:cNvSpPr/>
          <p:nvPr/>
        </p:nvSpPr>
        <p:spPr bwMode="auto">
          <a:xfrm>
            <a:off x="344079" y="5041984"/>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D7452C29-2608-46A6-BCB2-1CBA9DD32902}"/>
              </a:ext>
            </a:extLst>
          </p:cNvPr>
          <p:cNvSpPr txBox="1">
            <a:spLocks/>
          </p:cNvSpPr>
          <p:nvPr/>
        </p:nvSpPr>
        <p:spPr>
          <a:xfrm>
            <a:off x="972236" y="5041984"/>
            <a:ext cx="2857865" cy="756933"/>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14126">
              <a:spcAft>
                <a:spcPts val="2399"/>
              </a:spcAft>
              <a:defRPr/>
            </a:pPr>
            <a:r>
              <a:rPr lang="en-IN" sz="1600" b="0">
                <a:solidFill>
                  <a:srgbClr val="282828"/>
                </a:solidFill>
                <a:latin typeface="Segoe UI"/>
                <a:cs typeface="Segoe UI Semibold" panose="020B0702040204020203" pitchFamily="34" charset="0"/>
              </a:rPr>
              <a:t>Queries for reports can be written in SQL</a:t>
            </a:r>
            <a:br>
              <a:rPr lang="en-IN" sz="1600" b="0">
                <a:solidFill>
                  <a:srgbClr val="282828"/>
                </a:solidFill>
                <a:latin typeface="Segoe UI"/>
                <a:cs typeface="Segoe UI Semibold" panose="020B0702040204020203" pitchFamily="34" charset="0"/>
              </a:rPr>
            </a:br>
            <a:endParaRPr lang="en-IN" sz="1600" b="0">
              <a:solidFill>
                <a:srgbClr val="282828"/>
              </a:solidFill>
              <a:latin typeface="Segoe UI"/>
              <a:cs typeface="Segoe UI Semibold" panose="020B0702040204020203" pitchFamily="34" charset="0"/>
            </a:endParaRPr>
          </a:p>
        </p:txBody>
      </p:sp>
      <p:pic>
        <p:nvPicPr>
          <p:cNvPr id="11" name="Graphic 10" descr="Network">
            <a:extLst>
              <a:ext uri="{FF2B5EF4-FFF2-40B4-BE49-F238E27FC236}">
                <a16:creationId xmlns:a16="http://schemas.microsoft.com/office/drawing/2014/main" id="{810E8C59-EEE1-4C7A-AC56-B8E03D7241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4693" y="3727718"/>
            <a:ext cx="452717" cy="452717"/>
          </a:xfrm>
          <a:prstGeom prst="rect">
            <a:avLst/>
          </a:prstGeom>
        </p:spPr>
      </p:pic>
      <p:sp>
        <p:nvSpPr>
          <p:cNvPr id="12" name="TextBox 11">
            <a:extLst>
              <a:ext uri="{FF2B5EF4-FFF2-40B4-BE49-F238E27FC236}">
                <a16:creationId xmlns:a16="http://schemas.microsoft.com/office/drawing/2014/main" id="{996B8908-B22C-4864-A096-B4958BD68B86}"/>
              </a:ext>
            </a:extLst>
          </p:cNvPr>
          <p:cNvSpPr txBox="1"/>
          <p:nvPr/>
        </p:nvSpPr>
        <p:spPr>
          <a:xfrm>
            <a:off x="238168" y="5056058"/>
            <a:ext cx="930570" cy="600008"/>
          </a:xfrm>
          <a:prstGeom prst="rect">
            <a:avLst/>
          </a:prstGeom>
          <a:noFill/>
        </p:spPr>
        <p:txBody>
          <a:bodyPr wrap="square" lIns="182832" tIns="146266" rIns="182832" bIns="146266" rtlCol="0">
            <a:spAutoFit/>
          </a:bodyPr>
          <a:lstStyle/>
          <a:p>
            <a:pPr>
              <a:lnSpc>
                <a:spcPct val="90000"/>
              </a:lnSpc>
              <a:spcAft>
                <a:spcPts val="600"/>
              </a:spcAft>
            </a:pPr>
            <a:r>
              <a:rPr lang="en-US" sz="2199" dirty="0">
                <a:solidFill>
                  <a:schemeClr val="bg1"/>
                </a:solidFill>
              </a:rPr>
              <a:t>SQL</a:t>
            </a:r>
          </a:p>
        </p:txBody>
      </p:sp>
      <p:pic>
        <p:nvPicPr>
          <p:cNvPr id="14" name="Picture 1">
            <a:extLst>
              <a:ext uri="{FF2B5EF4-FFF2-40B4-BE49-F238E27FC236}">
                <a16:creationId xmlns:a16="http://schemas.microsoft.com/office/drawing/2014/main" id="{0A2AC434-51A5-4226-B4DA-7DED147C92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1923" y="1691803"/>
            <a:ext cx="6820875" cy="43562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901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p:bldP spid="9" grpId="0" animBg="1"/>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D570EA3-EDE3-4211-8115-5509CE84F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491" y="1893464"/>
            <a:ext cx="6661283" cy="4282222"/>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972C063B-9261-4256-8A38-8AF7814CD180}"/>
              </a:ext>
            </a:extLst>
          </p:cNvPr>
          <p:cNvSpPr/>
          <p:nvPr/>
        </p:nvSpPr>
        <p:spPr bwMode="auto">
          <a:xfrm>
            <a:off x="344079" y="3581433"/>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F0549D6C-8306-4321-B13A-9E2C649F7C46}"/>
              </a:ext>
            </a:extLst>
          </p:cNvPr>
          <p:cNvSpPr txBox="1">
            <a:spLocks/>
          </p:cNvSpPr>
          <p:nvPr/>
        </p:nvSpPr>
        <p:spPr>
          <a:xfrm>
            <a:off x="1048680" y="3473171"/>
            <a:ext cx="2857865" cy="978474"/>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defTabSz="932192" fontAlgn="base">
              <a:spcAft>
                <a:spcPct val="0"/>
              </a:spcAft>
              <a:defRPr/>
            </a:pPr>
            <a:r>
              <a:rPr lang="en-IN" sz="1600" b="0" dirty="0">
                <a:solidFill>
                  <a:srgbClr val="282828"/>
                </a:solidFill>
                <a:latin typeface="Segoe UI"/>
                <a:cs typeface="Segoe UI Semibold" panose="020B0702040204020203" pitchFamily="34" charset="0"/>
              </a:rPr>
              <a:t>Citizen developers or partners can now easily put their solutions where Teams users know where to look.</a:t>
            </a:r>
          </a:p>
        </p:txBody>
      </p:sp>
      <p:sp>
        <p:nvSpPr>
          <p:cNvPr id="8" name="Oval 7">
            <a:extLst>
              <a:ext uri="{FF2B5EF4-FFF2-40B4-BE49-F238E27FC236}">
                <a16:creationId xmlns:a16="http://schemas.microsoft.com/office/drawing/2014/main" id="{C96A0C34-2DA4-454B-B12F-26B0DA446B4C}"/>
              </a:ext>
            </a:extLst>
          </p:cNvPr>
          <p:cNvSpPr/>
          <p:nvPr/>
        </p:nvSpPr>
        <p:spPr bwMode="auto">
          <a:xfrm>
            <a:off x="344079" y="2297224"/>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Graphic 8">
            <a:extLst>
              <a:ext uri="{FF2B5EF4-FFF2-40B4-BE49-F238E27FC236}">
                <a16:creationId xmlns:a16="http://schemas.microsoft.com/office/drawing/2014/main" id="{670110C2-F658-4392-AC22-CDD13198AB4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4095" y="2404337"/>
            <a:ext cx="452281" cy="452281"/>
          </a:xfrm>
          <a:prstGeom prst="rect">
            <a:avLst/>
          </a:prstGeom>
        </p:spPr>
      </p:pic>
      <p:sp>
        <p:nvSpPr>
          <p:cNvPr id="10" name="Title 1">
            <a:extLst>
              <a:ext uri="{FF2B5EF4-FFF2-40B4-BE49-F238E27FC236}">
                <a16:creationId xmlns:a16="http://schemas.microsoft.com/office/drawing/2014/main" id="{DA93E89D-BE0E-4848-BC39-20F92BE0758F}"/>
              </a:ext>
            </a:extLst>
          </p:cNvPr>
          <p:cNvSpPr txBox="1">
            <a:spLocks/>
          </p:cNvSpPr>
          <p:nvPr/>
        </p:nvSpPr>
        <p:spPr>
          <a:xfrm>
            <a:off x="1048680" y="2299733"/>
            <a:ext cx="2857865" cy="756933"/>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a:spcAft>
                <a:spcPts val="2399"/>
              </a:spcAft>
              <a:defRPr/>
            </a:pPr>
            <a:r>
              <a:rPr lang="en-IN" sz="1600" b="0" dirty="0">
                <a:solidFill>
                  <a:srgbClr val="282828"/>
                </a:solidFill>
                <a:latin typeface="Segoe UI"/>
                <a:cs typeface="Segoe UI Semibold" panose="020B0702040204020203" pitchFamily="34" charset="0"/>
              </a:rPr>
              <a:t>Teams users can find and install custom solutions in the Teams app store.</a:t>
            </a:r>
          </a:p>
        </p:txBody>
      </p:sp>
      <p:pic>
        <p:nvPicPr>
          <p:cNvPr id="11" name="Graphic 10">
            <a:extLst>
              <a:ext uri="{FF2B5EF4-FFF2-40B4-BE49-F238E27FC236}">
                <a16:creationId xmlns:a16="http://schemas.microsoft.com/office/drawing/2014/main" id="{CF3336F0-B55A-4839-8319-638FB629C94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24693" y="3665795"/>
            <a:ext cx="452717" cy="452717"/>
          </a:xfrm>
          <a:prstGeom prst="rect">
            <a:avLst/>
          </a:prstGeom>
        </p:spPr>
      </p:pic>
      <p:sp>
        <p:nvSpPr>
          <p:cNvPr id="3" name="Title 2">
            <a:extLst>
              <a:ext uri="{FF2B5EF4-FFF2-40B4-BE49-F238E27FC236}">
                <a16:creationId xmlns:a16="http://schemas.microsoft.com/office/drawing/2014/main" id="{AC7FB859-B8E4-45EE-BD79-029FC30BE63A}"/>
              </a:ext>
            </a:extLst>
          </p:cNvPr>
          <p:cNvSpPr>
            <a:spLocks noGrp="1"/>
          </p:cNvSpPr>
          <p:nvPr>
            <p:ph type="title"/>
          </p:nvPr>
        </p:nvSpPr>
        <p:spPr/>
        <p:txBody>
          <a:bodyPr>
            <a:normAutofit fontScale="90000"/>
          </a:bodyPr>
          <a:lstStyle/>
          <a:p>
            <a:r>
              <a:rPr lang="en-US" dirty="0"/>
              <a:t>Install Power Platform solutions into Teams with a single click</a:t>
            </a:r>
          </a:p>
        </p:txBody>
      </p:sp>
    </p:spTree>
    <p:extLst>
      <p:ext uri="{BB962C8B-B14F-4D97-AF65-F5344CB8AC3E}">
        <p14:creationId xmlns:p14="http://schemas.microsoft.com/office/powerpoint/2010/main" val="2060052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50-5799-4FCF-8605-3A19DC557B45}"/>
              </a:ext>
            </a:extLst>
          </p:cNvPr>
          <p:cNvSpPr>
            <a:spLocks noGrp="1"/>
          </p:cNvSpPr>
          <p:nvPr>
            <p:ph type="title"/>
          </p:nvPr>
        </p:nvSpPr>
        <p:spPr/>
        <p:txBody>
          <a:bodyPr/>
          <a:lstStyle/>
          <a:p>
            <a:r>
              <a:rPr lang="en-US" dirty="0"/>
              <a:t>Built in security and governance</a:t>
            </a:r>
          </a:p>
        </p:txBody>
      </p:sp>
      <p:sp>
        <p:nvSpPr>
          <p:cNvPr id="3" name="Oval 2">
            <a:extLst>
              <a:ext uri="{FF2B5EF4-FFF2-40B4-BE49-F238E27FC236}">
                <a16:creationId xmlns:a16="http://schemas.microsoft.com/office/drawing/2014/main" id="{E112D859-1136-44F3-9444-C4E169381280}"/>
              </a:ext>
            </a:extLst>
          </p:cNvPr>
          <p:cNvSpPr/>
          <p:nvPr/>
        </p:nvSpPr>
        <p:spPr bwMode="auto">
          <a:xfrm>
            <a:off x="275337" y="1792454"/>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230992E-D2B0-4B50-823A-E4FCE0B82660}"/>
              </a:ext>
            </a:extLst>
          </p:cNvPr>
          <p:cNvSpPr/>
          <p:nvPr/>
        </p:nvSpPr>
        <p:spPr bwMode="auto">
          <a:xfrm>
            <a:off x="275337" y="2840293"/>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CEF0FAF9-0644-4777-BAF7-D10EE718D84E}"/>
              </a:ext>
            </a:extLst>
          </p:cNvPr>
          <p:cNvSpPr/>
          <p:nvPr/>
        </p:nvSpPr>
        <p:spPr bwMode="auto">
          <a:xfrm>
            <a:off x="275337" y="4009652"/>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1BB5A24C-3CC3-46CE-8BB5-DD74474F64A6}"/>
              </a:ext>
            </a:extLst>
          </p:cNvPr>
          <p:cNvSpPr/>
          <p:nvPr/>
        </p:nvSpPr>
        <p:spPr bwMode="auto">
          <a:xfrm>
            <a:off x="267415" y="5266158"/>
            <a:ext cx="628156" cy="628156"/>
          </a:xfrm>
          <a:prstGeom prst="ellipse">
            <a:avLst/>
          </a:prstGeom>
          <a:solidFill>
            <a:srgbClr val="182A54"/>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273EC89F-74D1-4D14-B732-B9CD62A140B9}"/>
              </a:ext>
            </a:extLst>
          </p:cNvPr>
          <p:cNvSpPr txBox="1">
            <a:spLocks/>
          </p:cNvSpPr>
          <p:nvPr/>
        </p:nvSpPr>
        <p:spPr>
          <a:xfrm>
            <a:off x="996592" y="1691141"/>
            <a:ext cx="5097820" cy="830781"/>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692">
              <a:lnSpc>
                <a:spcPct val="100000"/>
              </a:lnSpc>
              <a:spcBef>
                <a:spcPts val="0"/>
              </a:spcBef>
              <a:spcAft>
                <a:spcPts val="600"/>
              </a:spcAft>
              <a:buClr>
                <a:srgbClr val="3C3C41">
                  <a:lumMod val="50000"/>
                </a:srgbClr>
              </a:buClr>
              <a:tabLst>
                <a:tab pos="457063" algn="l"/>
              </a:tabLst>
              <a:defRPr/>
            </a:pPr>
            <a:r>
              <a:rPr lang="en-US" sz="1600" b="0" dirty="0">
                <a:solidFill>
                  <a:srgbClr val="3C3C41"/>
                </a:solidFill>
                <a:latin typeface="Segoe UI"/>
              </a:rPr>
              <a:t>Microsoft </a:t>
            </a:r>
            <a:r>
              <a:rPr lang="en-US" sz="1600" b="0" dirty="0" err="1">
                <a:solidFill>
                  <a:srgbClr val="3C3C41"/>
                </a:solidFill>
                <a:latin typeface="Segoe UI"/>
              </a:rPr>
              <a:t>Dataverse</a:t>
            </a:r>
            <a:r>
              <a:rPr lang="en-US" sz="1600" b="0" dirty="0">
                <a:solidFill>
                  <a:srgbClr val="3C3C41"/>
                </a:solidFill>
                <a:latin typeface="Segoe UI"/>
              </a:rPr>
              <a:t> for Teams </a:t>
            </a:r>
            <a:br>
              <a:rPr lang="pl-PL" sz="1600" b="0" dirty="0">
                <a:solidFill>
                  <a:srgbClr val="3C3C41"/>
                </a:solidFill>
                <a:latin typeface="Segoe UI"/>
              </a:rPr>
            </a:br>
            <a:r>
              <a:rPr lang="en-US" sz="1600" b="0" dirty="0">
                <a:solidFill>
                  <a:srgbClr val="3C3C41"/>
                </a:solidFill>
                <a:latin typeface="Segoe UI"/>
              </a:rPr>
              <a:t>is enterprise grade and designed </a:t>
            </a:r>
            <a:br>
              <a:rPr lang="pl-PL" sz="1600" b="0" dirty="0">
                <a:solidFill>
                  <a:srgbClr val="3C3C41"/>
                </a:solidFill>
                <a:latin typeface="Segoe UI"/>
              </a:rPr>
            </a:br>
            <a:r>
              <a:rPr lang="en-US" sz="1600" b="0" dirty="0">
                <a:solidFill>
                  <a:srgbClr val="3C3C41"/>
                </a:solidFill>
                <a:latin typeface="Segoe UI"/>
              </a:rPr>
              <a:t>to work within Teams. </a:t>
            </a:r>
          </a:p>
        </p:txBody>
      </p:sp>
      <p:pic>
        <p:nvPicPr>
          <p:cNvPr id="8" name="Graphic 7">
            <a:extLst>
              <a:ext uri="{FF2B5EF4-FFF2-40B4-BE49-F238E27FC236}">
                <a16:creationId xmlns:a16="http://schemas.microsoft.com/office/drawing/2014/main" id="{061BA597-889C-4F4B-85C1-8D09A2D7861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66706" y="4074471"/>
            <a:ext cx="448880" cy="452717"/>
          </a:xfrm>
          <a:prstGeom prst="rect">
            <a:avLst/>
          </a:prstGeom>
        </p:spPr>
      </p:pic>
      <p:pic>
        <p:nvPicPr>
          <p:cNvPr id="9" name="Graphic 8">
            <a:extLst>
              <a:ext uri="{FF2B5EF4-FFF2-40B4-BE49-F238E27FC236}">
                <a16:creationId xmlns:a16="http://schemas.microsoft.com/office/drawing/2014/main" id="{0228A75E-FC8B-4307-8DF5-6A711B5968A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43049" y="5345246"/>
            <a:ext cx="474455" cy="469979"/>
          </a:xfrm>
          <a:prstGeom prst="rect">
            <a:avLst/>
          </a:prstGeom>
        </p:spPr>
      </p:pic>
      <p:pic>
        <p:nvPicPr>
          <p:cNvPr id="10" name="Graphic 9">
            <a:extLst>
              <a:ext uri="{FF2B5EF4-FFF2-40B4-BE49-F238E27FC236}">
                <a16:creationId xmlns:a16="http://schemas.microsoft.com/office/drawing/2014/main" id="{498D0AC6-51A0-4911-B638-7BC823384D8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5352" y="1875875"/>
            <a:ext cx="465926" cy="461312"/>
          </a:xfrm>
          <a:prstGeom prst="rect">
            <a:avLst/>
          </a:prstGeom>
        </p:spPr>
      </p:pic>
      <p:pic>
        <p:nvPicPr>
          <p:cNvPr id="11" name="Graphic 10">
            <a:extLst>
              <a:ext uri="{FF2B5EF4-FFF2-40B4-BE49-F238E27FC236}">
                <a16:creationId xmlns:a16="http://schemas.microsoft.com/office/drawing/2014/main" id="{CEE2DC87-B337-4E09-A85C-CD278F62990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9637" y="2918836"/>
            <a:ext cx="452281" cy="452281"/>
          </a:xfrm>
          <a:prstGeom prst="rect">
            <a:avLst/>
          </a:prstGeom>
        </p:spPr>
      </p:pic>
      <p:sp>
        <p:nvSpPr>
          <p:cNvPr id="12" name="Title 1">
            <a:extLst>
              <a:ext uri="{FF2B5EF4-FFF2-40B4-BE49-F238E27FC236}">
                <a16:creationId xmlns:a16="http://schemas.microsoft.com/office/drawing/2014/main" id="{2C7CF4E6-6336-41DC-BAB9-E65D04D6D190}"/>
              </a:ext>
            </a:extLst>
          </p:cNvPr>
          <p:cNvSpPr txBox="1">
            <a:spLocks/>
          </p:cNvSpPr>
          <p:nvPr/>
        </p:nvSpPr>
        <p:spPr>
          <a:xfrm>
            <a:off x="979937" y="2682799"/>
            <a:ext cx="5441181" cy="1076937"/>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692">
              <a:lnSpc>
                <a:spcPct val="100000"/>
              </a:lnSpc>
              <a:spcBef>
                <a:spcPts val="0"/>
              </a:spcBef>
              <a:spcAft>
                <a:spcPts val="600"/>
              </a:spcAft>
              <a:buClr>
                <a:srgbClr val="3C3C41">
                  <a:lumMod val="50000"/>
                </a:srgbClr>
              </a:buClr>
              <a:tabLst>
                <a:tab pos="457063" algn="l"/>
              </a:tabLst>
              <a:defRPr/>
            </a:pPr>
            <a:r>
              <a:rPr lang="en-US" sz="1600" b="0" dirty="0">
                <a:solidFill>
                  <a:srgbClr val="3C3C41"/>
                </a:solidFill>
                <a:latin typeface="Segoe UI"/>
              </a:rPr>
              <a:t>Focused on Teams, it aligns with </a:t>
            </a:r>
            <a:br>
              <a:rPr lang="pl-PL" sz="1600" b="0" dirty="0">
                <a:solidFill>
                  <a:srgbClr val="3C3C41"/>
                </a:solidFill>
                <a:latin typeface="Segoe UI"/>
              </a:rPr>
            </a:br>
            <a:r>
              <a:rPr lang="en-US" sz="1600" b="0" dirty="0">
                <a:solidFill>
                  <a:srgbClr val="3C3C41"/>
                </a:solidFill>
                <a:latin typeface="Segoe UI"/>
              </a:rPr>
              <a:t>the core roles identified in that </a:t>
            </a:r>
            <a:br>
              <a:rPr lang="pl-PL" sz="1600" b="0" dirty="0">
                <a:solidFill>
                  <a:srgbClr val="3C3C41"/>
                </a:solidFill>
                <a:latin typeface="Segoe UI"/>
              </a:rPr>
            </a:br>
            <a:r>
              <a:rPr lang="en-US" sz="1600" b="0" dirty="0">
                <a:solidFill>
                  <a:srgbClr val="3C3C41"/>
                </a:solidFill>
                <a:latin typeface="Segoe UI"/>
              </a:rPr>
              <a:t>environment, </a:t>
            </a:r>
            <a:r>
              <a:rPr lang="en-US" sz="1600" b="0" dirty="0" err="1">
                <a:solidFill>
                  <a:srgbClr val="3C3C41"/>
                </a:solidFill>
                <a:latin typeface="Segoe UI"/>
              </a:rPr>
              <a:t>eg.</a:t>
            </a:r>
            <a:r>
              <a:rPr lang="en-US" sz="1600" b="0" dirty="0">
                <a:solidFill>
                  <a:srgbClr val="3C3C41"/>
                </a:solidFill>
                <a:latin typeface="Segoe UI"/>
              </a:rPr>
              <a:t> Owners, </a:t>
            </a:r>
            <a:br>
              <a:rPr lang="pl-PL" sz="1600" b="0" dirty="0">
                <a:solidFill>
                  <a:srgbClr val="3C3C41"/>
                </a:solidFill>
                <a:latin typeface="Segoe UI"/>
              </a:rPr>
            </a:br>
            <a:r>
              <a:rPr lang="en-US" sz="1600" b="0" dirty="0">
                <a:solidFill>
                  <a:srgbClr val="3C3C41"/>
                </a:solidFill>
                <a:latin typeface="Segoe UI"/>
              </a:rPr>
              <a:t>Members, and Guests. </a:t>
            </a:r>
          </a:p>
        </p:txBody>
      </p:sp>
      <p:sp>
        <p:nvSpPr>
          <p:cNvPr id="13" name="Title 1">
            <a:extLst>
              <a:ext uri="{FF2B5EF4-FFF2-40B4-BE49-F238E27FC236}">
                <a16:creationId xmlns:a16="http://schemas.microsoft.com/office/drawing/2014/main" id="{EDA76770-AD49-4EC1-B982-992B0C658853}"/>
              </a:ext>
            </a:extLst>
          </p:cNvPr>
          <p:cNvSpPr txBox="1">
            <a:spLocks/>
          </p:cNvSpPr>
          <p:nvPr/>
        </p:nvSpPr>
        <p:spPr>
          <a:xfrm>
            <a:off x="979938" y="3945963"/>
            <a:ext cx="5114475" cy="830781"/>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692">
              <a:lnSpc>
                <a:spcPct val="100000"/>
              </a:lnSpc>
              <a:spcBef>
                <a:spcPts val="0"/>
              </a:spcBef>
              <a:spcAft>
                <a:spcPts val="600"/>
              </a:spcAft>
              <a:buClr>
                <a:srgbClr val="3C3C41">
                  <a:lumMod val="50000"/>
                </a:srgbClr>
              </a:buClr>
              <a:tabLst>
                <a:tab pos="457063" algn="l"/>
              </a:tabLst>
              <a:defRPr/>
            </a:pPr>
            <a:r>
              <a:rPr lang="en-US" sz="1600" b="0" dirty="0">
                <a:solidFill>
                  <a:srgbClr val="3C3C41"/>
                </a:solidFill>
                <a:latin typeface="Segoe UI"/>
              </a:rPr>
              <a:t>Access to the environment is </a:t>
            </a:r>
            <a:br>
              <a:rPr lang="pl-PL" sz="1600" b="0" dirty="0">
                <a:solidFill>
                  <a:srgbClr val="3C3C41"/>
                </a:solidFill>
                <a:latin typeface="Segoe UI"/>
              </a:rPr>
            </a:br>
            <a:r>
              <a:rPr lang="en-US" sz="1600" b="0" dirty="0">
                <a:solidFill>
                  <a:srgbClr val="3C3C41"/>
                </a:solidFill>
                <a:latin typeface="Segoe UI"/>
              </a:rPr>
              <a:t>restricted just to the Teams </a:t>
            </a:r>
            <a:br>
              <a:rPr lang="pl-PL" sz="1600" b="0" dirty="0">
                <a:solidFill>
                  <a:srgbClr val="3C3C41"/>
                </a:solidFill>
                <a:latin typeface="Segoe UI"/>
              </a:rPr>
            </a:br>
            <a:r>
              <a:rPr lang="en-US" sz="1600" b="0" dirty="0">
                <a:solidFill>
                  <a:srgbClr val="3C3C41"/>
                </a:solidFill>
                <a:latin typeface="Segoe UI"/>
              </a:rPr>
              <a:t>owners, members and guests</a:t>
            </a:r>
          </a:p>
        </p:txBody>
      </p:sp>
      <p:sp>
        <p:nvSpPr>
          <p:cNvPr id="14" name="Title 1">
            <a:extLst>
              <a:ext uri="{FF2B5EF4-FFF2-40B4-BE49-F238E27FC236}">
                <a16:creationId xmlns:a16="http://schemas.microsoft.com/office/drawing/2014/main" id="{B6328E77-5671-4F04-9DA6-3F73522B2219}"/>
              </a:ext>
            </a:extLst>
          </p:cNvPr>
          <p:cNvSpPr txBox="1">
            <a:spLocks/>
          </p:cNvSpPr>
          <p:nvPr/>
        </p:nvSpPr>
        <p:spPr>
          <a:xfrm>
            <a:off x="971205" y="4918689"/>
            <a:ext cx="5123207" cy="1323094"/>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R="125692">
              <a:lnSpc>
                <a:spcPct val="100000"/>
              </a:lnSpc>
              <a:spcBef>
                <a:spcPts val="0"/>
              </a:spcBef>
              <a:spcAft>
                <a:spcPts val="600"/>
              </a:spcAft>
              <a:buClr>
                <a:srgbClr val="3C3C41">
                  <a:lumMod val="50000"/>
                </a:srgbClr>
              </a:buClr>
              <a:tabLst>
                <a:tab pos="457063" algn="l"/>
              </a:tabLst>
              <a:defRPr/>
            </a:pPr>
            <a:r>
              <a:rPr lang="en-US" sz="1600" b="0" dirty="0">
                <a:solidFill>
                  <a:srgbClr val="3C3C41"/>
                </a:solidFill>
                <a:latin typeface="Segoe UI"/>
              </a:rPr>
              <a:t>Ability to assign different security </a:t>
            </a:r>
            <a:br>
              <a:rPr lang="pl-PL" sz="1600" b="0" dirty="0">
                <a:solidFill>
                  <a:srgbClr val="3C3C41"/>
                </a:solidFill>
                <a:latin typeface="Segoe UI"/>
              </a:rPr>
            </a:br>
            <a:r>
              <a:rPr lang="en-US" sz="1600" b="0" dirty="0">
                <a:solidFill>
                  <a:srgbClr val="3C3C41"/>
                </a:solidFill>
                <a:latin typeface="Segoe UI"/>
              </a:rPr>
              <a:t>role to Teams Owners and </a:t>
            </a:r>
            <a:br>
              <a:rPr lang="pl-PL" sz="1600" b="0" dirty="0">
                <a:solidFill>
                  <a:srgbClr val="3C3C41"/>
                </a:solidFill>
                <a:latin typeface="Segoe UI"/>
              </a:rPr>
            </a:br>
            <a:r>
              <a:rPr lang="en-US" sz="1600" b="0" dirty="0">
                <a:solidFill>
                  <a:srgbClr val="3C3C41"/>
                </a:solidFill>
                <a:latin typeface="Segoe UI"/>
              </a:rPr>
              <a:t>Members. No security settings </a:t>
            </a:r>
            <a:br>
              <a:rPr lang="pl-PL" sz="1600" b="0" dirty="0">
                <a:solidFill>
                  <a:srgbClr val="3C3C41"/>
                </a:solidFill>
                <a:latin typeface="Segoe UI"/>
              </a:rPr>
            </a:br>
            <a:r>
              <a:rPr lang="en-US" sz="1600" b="0" dirty="0">
                <a:solidFill>
                  <a:srgbClr val="3C3C41"/>
                </a:solidFill>
                <a:latin typeface="Segoe UI"/>
              </a:rPr>
              <a:t>management for Business Unit </a:t>
            </a:r>
            <a:br>
              <a:rPr lang="pl-PL" sz="1600" b="0" dirty="0">
                <a:solidFill>
                  <a:srgbClr val="3C3C41"/>
                </a:solidFill>
                <a:latin typeface="Segoe UI"/>
              </a:rPr>
            </a:br>
            <a:r>
              <a:rPr lang="en-US" sz="1600" b="0" dirty="0">
                <a:solidFill>
                  <a:srgbClr val="3C3C41"/>
                </a:solidFill>
                <a:latin typeface="Segoe UI"/>
              </a:rPr>
              <a:t>and Teams is required.</a:t>
            </a:r>
          </a:p>
        </p:txBody>
      </p:sp>
      <p:pic>
        <p:nvPicPr>
          <p:cNvPr id="16" name="Picture 1">
            <a:extLst>
              <a:ext uri="{FF2B5EF4-FFF2-40B4-BE49-F238E27FC236}">
                <a16:creationId xmlns:a16="http://schemas.microsoft.com/office/drawing/2014/main" id="{A2D5DB26-2AD9-449C-A803-67F4245BB4A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4223606" y="1824290"/>
            <a:ext cx="7746829" cy="40912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89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0-#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par>
                                <p:cTn id="51" presetID="2" presetClass="entr" presetSubtype="8"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0-#ppt_w/2"/>
                                          </p:val>
                                        </p:tav>
                                        <p:tav tm="100000">
                                          <p:val>
                                            <p:strVal val="#ppt_x"/>
                                          </p:val>
                                        </p:tav>
                                      </p:tavLst>
                                    </p:anim>
                                    <p:anim calcmode="lin" valueType="num">
                                      <p:cBhvr additive="base">
                                        <p:cTn id="54" dur="500" fill="hold"/>
                                        <p:tgtEl>
                                          <p:spTgt spid="9"/>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0BC1-C160-45F1-8A17-989CBE240CFB}"/>
              </a:ext>
            </a:extLst>
          </p:cNvPr>
          <p:cNvSpPr>
            <a:spLocks noGrp="1"/>
          </p:cNvSpPr>
          <p:nvPr>
            <p:ph type="title"/>
          </p:nvPr>
        </p:nvSpPr>
        <p:spPr/>
        <p:txBody>
          <a:bodyPr/>
          <a:lstStyle/>
          <a:p>
            <a:r>
              <a:rPr lang="en-US" dirty="0"/>
              <a:t>Apps for Everyone</a:t>
            </a:r>
          </a:p>
        </p:txBody>
      </p:sp>
      <p:sp>
        <p:nvSpPr>
          <p:cNvPr id="3" name="TextBox 2">
            <a:extLst>
              <a:ext uri="{FF2B5EF4-FFF2-40B4-BE49-F238E27FC236}">
                <a16:creationId xmlns:a16="http://schemas.microsoft.com/office/drawing/2014/main" id="{4FB2DA2C-2A2E-48F2-81FF-35069DA91370}"/>
              </a:ext>
            </a:extLst>
          </p:cNvPr>
          <p:cNvSpPr txBox="1"/>
          <p:nvPr/>
        </p:nvSpPr>
        <p:spPr>
          <a:xfrm>
            <a:off x="385006" y="2063876"/>
            <a:ext cx="1628592" cy="307697"/>
          </a:xfrm>
          <a:prstGeom prst="rect">
            <a:avLst/>
          </a:prstGeom>
          <a:noFill/>
        </p:spPr>
        <p:txBody>
          <a:bodyPr wrap="square" lIns="0" tIns="0" rIns="0" bIns="0" rtlCol="0">
            <a:spAutoFit/>
          </a:bodyPr>
          <a:lstStyle/>
          <a:p>
            <a:pPr defTabSz="914126">
              <a:defRPr/>
            </a:pPr>
            <a:r>
              <a:rPr lang="en-US" sz="1999">
                <a:solidFill>
                  <a:prstClr val="black"/>
                </a:solidFill>
                <a:latin typeface="Segoe UI Light" panose="020B0502040204020203" pitchFamily="34" charset="0"/>
                <a:cs typeface="Segoe UI Light" panose="020B0502040204020203" pitchFamily="34" charset="0"/>
              </a:rPr>
              <a:t>Personal apps</a:t>
            </a:r>
          </a:p>
        </p:txBody>
      </p:sp>
      <p:sp>
        <p:nvSpPr>
          <p:cNvPr id="4" name="TextBox 3">
            <a:extLst>
              <a:ext uri="{FF2B5EF4-FFF2-40B4-BE49-F238E27FC236}">
                <a16:creationId xmlns:a16="http://schemas.microsoft.com/office/drawing/2014/main" id="{7DF571F2-31EC-439E-8D33-D3FF1715BA03}"/>
              </a:ext>
            </a:extLst>
          </p:cNvPr>
          <p:cNvSpPr txBox="1"/>
          <p:nvPr/>
        </p:nvSpPr>
        <p:spPr>
          <a:xfrm>
            <a:off x="4209201" y="2049801"/>
            <a:ext cx="1452046" cy="307697"/>
          </a:xfrm>
          <a:prstGeom prst="rect">
            <a:avLst/>
          </a:prstGeom>
          <a:noFill/>
        </p:spPr>
        <p:txBody>
          <a:bodyPr wrap="square" lIns="0" tIns="0" rIns="0" bIns="0" rtlCol="0">
            <a:spAutoFit/>
          </a:bodyPr>
          <a:lstStyle/>
          <a:p>
            <a:pPr defTabSz="914126">
              <a:defRPr/>
            </a:pPr>
            <a:r>
              <a:rPr lang="en-US" sz="1999">
                <a:solidFill>
                  <a:prstClr val="black"/>
                </a:solidFill>
                <a:latin typeface="Segoe UI Light" panose="020B0502040204020203" pitchFamily="34" charset="0"/>
                <a:cs typeface="Segoe UI Light" panose="020B0502040204020203" pitchFamily="34" charset="0"/>
              </a:rPr>
              <a:t>Team apps</a:t>
            </a:r>
          </a:p>
        </p:txBody>
      </p:sp>
      <p:sp>
        <p:nvSpPr>
          <p:cNvPr id="5" name="TextBox 4">
            <a:extLst>
              <a:ext uri="{FF2B5EF4-FFF2-40B4-BE49-F238E27FC236}">
                <a16:creationId xmlns:a16="http://schemas.microsoft.com/office/drawing/2014/main" id="{F372CFC1-7AEE-48FA-8FDD-CAC7F2067E1A}"/>
              </a:ext>
            </a:extLst>
          </p:cNvPr>
          <p:cNvSpPr txBox="1"/>
          <p:nvPr/>
        </p:nvSpPr>
        <p:spPr>
          <a:xfrm>
            <a:off x="8066241" y="2052354"/>
            <a:ext cx="2626136" cy="307697"/>
          </a:xfrm>
          <a:prstGeom prst="rect">
            <a:avLst/>
          </a:prstGeom>
          <a:noFill/>
        </p:spPr>
        <p:txBody>
          <a:bodyPr wrap="square" lIns="0" tIns="0" rIns="0" bIns="0" rtlCol="0">
            <a:spAutoFit/>
          </a:bodyPr>
          <a:lstStyle/>
          <a:p>
            <a:pPr defTabSz="914126">
              <a:defRPr/>
            </a:pPr>
            <a:r>
              <a:rPr lang="en-US" sz="1999">
                <a:solidFill>
                  <a:prstClr val="black"/>
                </a:solidFill>
                <a:latin typeface="Segoe UI Light" panose="020B0502040204020203" pitchFamily="34" charset="0"/>
                <a:cs typeface="Segoe UI Light" panose="020B0502040204020203" pitchFamily="34" charset="0"/>
              </a:rPr>
              <a:t>Organizational apps</a:t>
            </a:r>
          </a:p>
        </p:txBody>
      </p:sp>
      <p:sp>
        <p:nvSpPr>
          <p:cNvPr id="6" name="Rectangle 5">
            <a:extLst>
              <a:ext uri="{FF2B5EF4-FFF2-40B4-BE49-F238E27FC236}">
                <a16:creationId xmlns:a16="http://schemas.microsoft.com/office/drawing/2014/main" id="{D98CFE84-B15D-4947-B8D7-8DB4602B4832}"/>
              </a:ext>
            </a:extLst>
          </p:cNvPr>
          <p:cNvSpPr/>
          <p:nvPr/>
        </p:nvSpPr>
        <p:spPr bwMode="auto">
          <a:xfrm>
            <a:off x="0" y="5174351"/>
            <a:ext cx="7281498" cy="267607"/>
          </a:xfrm>
          <a:prstGeom prst="rect">
            <a:avLst/>
          </a:prstGeom>
          <a:solidFill>
            <a:srgbClr val="005A9C"/>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spcBef>
                <a:spcPct val="0"/>
              </a:spcBef>
              <a:spcAft>
                <a:spcPct val="0"/>
              </a:spcAft>
              <a:defRPr/>
            </a:pPr>
            <a:r>
              <a:rPr lang="en-US" sz="1400">
                <a:solidFill>
                  <a:schemeClr val="bg1"/>
                </a:solidFill>
                <a:latin typeface="Segoe UI Semilight" panose="020B0402040204020203" pitchFamily="34" charset="0"/>
                <a:ea typeface="Segoe UI" pitchFamily="34" charset="0"/>
                <a:cs typeface="Segoe UI Semilight" panose="020B0402040204020203" pitchFamily="34" charset="0"/>
              </a:rPr>
              <a:t>       Citizen developers</a:t>
            </a:r>
          </a:p>
        </p:txBody>
      </p:sp>
      <p:sp>
        <p:nvSpPr>
          <p:cNvPr id="7" name="Rectangle 6">
            <a:extLst>
              <a:ext uri="{FF2B5EF4-FFF2-40B4-BE49-F238E27FC236}">
                <a16:creationId xmlns:a16="http://schemas.microsoft.com/office/drawing/2014/main" id="{629BED0E-10E3-49DA-AA68-64B2813E3A37}"/>
              </a:ext>
            </a:extLst>
          </p:cNvPr>
          <p:cNvSpPr/>
          <p:nvPr/>
        </p:nvSpPr>
        <p:spPr bwMode="auto">
          <a:xfrm>
            <a:off x="0" y="5558447"/>
            <a:ext cx="11331816" cy="267607"/>
          </a:xfrm>
          <a:prstGeom prst="rect">
            <a:avLst/>
          </a:prstGeom>
          <a:solidFill>
            <a:srgbClr val="302A7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defTabSz="932192" fontAlgn="base">
              <a:spcBef>
                <a:spcPct val="0"/>
              </a:spcBef>
              <a:spcAft>
                <a:spcPct val="0"/>
              </a:spcAft>
              <a:defRPr/>
            </a:pPr>
            <a:r>
              <a:rPr lang="en-US" sz="1400">
                <a:solidFill>
                  <a:srgbClr val="FFFFFF"/>
                </a:solidFill>
                <a:latin typeface="Segoe UI Semilight" panose="020B0402040204020203" pitchFamily="34" charset="0"/>
                <a:ea typeface="Segoe UI" pitchFamily="34" charset="0"/>
                <a:cs typeface="Segoe UI Semilight" panose="020B0402040204020203" pitchFamily="34" charset="0"/>
              </a:rPr>
              <a:t>       Central IT and departments</a:t>
            </a:r>
          </a:p>
        </p:txBody>
      </p:sp>
      <p:pic>
        <p:nvPicPr>
          <p:cNvPr id="8" name="Picture 7">
            <a:extLst>
              <a:ext uri="{FF2B5EF4-FFF2-40B4-BE49-F238E27FC236}">
                <a16:creationId xmlns:a16="http://schemas.microsoft.com/office/drawing/2014/main" id="{363F250C-A1D3-4021-BA5C-F0B4C7E3F632}"/>
              </a:ext>
            </a:extLst>
          </p:cNvPr>
          <p:cNvPicPr>
            <a:picLocks noChangeAspect="1"/>
          </p:cNvPicPr>
          <p:nvPr/>
        </p:nvPicPr>
        <p:blipFill>
          <a:blip r:embed="rId2"/>
          <a:stretch>
            <a:fillRect/>
          </a:stretch>
        </p:blipFill>
        <p:spPr>
          <a:xfrm>
            <a:off x="7967597" y="2423318"/>
            <a:ext cx="2823424" cy="1723692"/>
          </a:xfrm>
          <a:prstGeom prst="rect">
            <a:avLst/>
          </a:prstGeom>
        </p:spPr>
      </p:pic>
      <p:pic>
        <p:nvPicPr>
          <p:cNvPr id="9" name="Picture 8">
            <a:extLst>
              <a:ext uri="{FF2B5EF4-FFF2-40B4-BE49-F238E27FC236}">
                <a16:creationId xmlns:a16="http://schemas.microsoft.com/office/drawing/2014/main" id="{4977504D-158E-457C-BDF8-5058E9971930}"/>
              </a:ext>
            </a:extLst>
          </p:cNvPr>
          <p:cNvPicPr>
            <a:picLocks noChangeAspect="1"/>
          </p:cNvPicPr>
          <p:nvPr/>
        </p:nvPicPr>
        <p:blipFill>
          <a:blip r:embed="rId3"/>
          <a:stretch>
            <a:fillRect/>
          </a:stretch>
        </p:blipFill>
        <p:spPr>
          <a:xfrm>
            <a:off x="10579006" y="2947550"/>
            <a:ext cx="590014" cy="1186938"/>
          </a:xfrm>
          <a:prstGeom prst="rect">
            <a:avLst/>
          </a:prstGeom>
        </p:spPr>
      </p:pic>
      <p:pic>
        <p:nvPicPr>
          <p:cNvPr id="10" name="Picture 9">
            <a:extLst>
              <a:ext uri="{FF2B5EF4-FFF2-40B4-BE49-F238E27FC236}">
                <a16:creationId xmlns:a16="http://schemas.microsoft.com/office/drawing/2014/main" id="{2A11A10C-933F-4AAA-B693-D4ECD37B0CB1}"/>
              </a:ext>
            </a:extLst>
          </p:cNvPr>
          <p:cNvPicPr>
            <a:picLocks noChangeAspect="1"/>
          </p:cNvPicPr>
          <p:nvPr/>
        </p:nvPicPr>
        <p:blipFill>
          <a:blip r:embed="rId4"/>
          <a:stretch>
            <a:fillRect/>
          </a:stretch>
        </p:blipFill>
        <p:spPr>
          <a:xfrm>
            <a:off x="426313" y="2531230"/>
            <a:ext cx="2618415" cy="1472858"/>
          </a:xfrm>
          <a:prstGeom prst="rect">
            <a:avLst/>
          </a:prstGeom>
          <a:effectLst>
            <a:outerShdw blurRad="127000" dist="38100" dir="2700000" algn="tl" rotWithShape="0">
              <a:prstClr val="black">
                <a:alpha val="20000"/>
              </a:prstClr>
            </a:outerShdw>
          </a:effectLst>
        </p:spPr>
      </p:pic>
      <p:sp>
        <p:nvSpPr>
          <p:cNvPr id="11" name="TextBox 10">
            <a:extLst>
              <a:ext uri="{FF2B5EF4-FFF2-40B4-BE49-F238E27FC236}">
                <a16:creationId xmlns:a16="http://schemas.microsoft.com/office/drawing/2014/main" id="{3E5A4B7F-4651-48D4-9804-24A6F5A9DBC7}"/>
              </a:ext>
            </a:extLst>
          </p:cNvPr>
          <p:cNvSpPr txBox="1"/>
          <p:nvPr/>
        </p:nvSpPr>
        <p:spPr>
          <a:xfrm>
            <a:off x="385006" y="4294894"/>
            <a:ext cx="2382524" cy="430775"/>
          </a:xfrm>
          <a:prstGeom prst="rect">
            <a:avLst/>
          </a:prstGeom>
          <a:noFill/>
        </p:spPr>
        <p:txBody>
          <a:bodyPr wrap="square" lIns="0" tIns="0" rIns="0" bIns="0" rtlCol="0">
            <a:spAutoFit/>
          </a:bodyPr>
          <a:lstStyle/>
          <a:p>
            <a:pPr defTabSz="914126">
              <a:defRPr/>
            </a:pPr>
            <a:r>
              <a:rPr lang="en-US" sz="1400">
                <a:solidFill>
                  <a:prstClr val="black"/>
                </a:solidFill>
                <a:latin typeface="Calibri" panose="020F0502020204030204"/>
              </a:rPr>
              <a:t>Build apps for a single user for personal productivity.</a:t>
            </a:r>
          </a:p>
        </p:txBody>
      </p:sp>
      <p:sp>
        <p:nvSpPr>
          <p:cNvPr id="12" name="TextBox 11">
            <a:extLst>
              <a:ext uri="{FF2B5EF4-FFF2-40B4-BE49-F238E27FC236}">
                <a16:creationId xmlns:a16="http://schemas.microsoft.com/office/drawing/2014/main" id="{A77034A5-B505-475C-9C5B-C4B3C2DDDD45}"/>
              </a:ext>
            </a:extLst>
          </p:cNvPr>
          <p:cNvSpPr txBox="1"/>
          <p:nvPr/>
        </p:nvSpPr>
        <p:spPr>
          <a:xfrm>
            <a:off x="4209201" y="4294894"/>
            <a:ext cx="2594526" cy="646163"/>
          </a:xfrm>
          <a:prstGeom prst="rect">
            <a:avLst/>
          </a:prstGeom>
          <a:noFill/>
        </p:spPr>
        <p:txBody>
          <a:bodyPr wrap="square" lIns="0" tIns="0" rIns="0" bIns="0" rtlCol="0">
            <a:spAutoFit/>
          </a:bodyPr>
          <a:lstStyle/>
          <a:p>
            <a:pPr defTabSz="914126">
              <a:defRPr/>
            </a:pPr>
            <a:r>
              <a:rPr lang="en-US" sz="1400">
                <a:solidFill>
                  <a:prstClr val="black"/>
                </a:solidFill>
                <a:latin typeface="Calibri" panose="020F0502020204030204"/>
              </a:rPr>
              <a:t>Develop and deploy solutions for a single team to increase team collaboration.</a:t>
            </a:r>
          </a:p>
        </p:txBody>
      </p:sp>
      <p:sp>
        <p:nvSpPr>
          <p:cNvPr id="13" name="TextBox 12">
            <a:extLst>
              <a:ext uri="{FF2B5EF4-FFF2-40B4-BE49-F238E27FC236}">
                <a16:creationId xmlns:a16="http://schemas.microsoft.com/office/drawing/2014/main" id="{61E9ED6A-1D99-42AA-A620-77BFEE667D28}"/>
              </a:ext>
            </a:extLst>
          </p:cNvPr>
          <p:cNvSpPr txBox="1"/>
          <p:nvPr/>
        </p:nvSpPr>
        <p:spPr>
          <a:xfrm>
            <a:off x="8066242" y="4284760"/>
            <a:ext cx="2953792" cy="430775"/>
          </a:xfrm>
          <a:prstGeom prst="rect">
            <a:avLst/>
          </a:prstGeom>
          <a:noFill/>
        </p:spPr>
        <p:txBody>
          <a:bodyPr wrap="square" lIns="0" tIns="0" rIns="0" bIns="0" rtlCol="0">
            <a:spAutoFit/>
          </a:bodyPr>
          <a:lstStyle/>
          <a:p>
            <a:pPr defTabSz="914126">
              <a:defRPr/>
            </a:pPr>
            <a:r>
              <a:rPr lang="en-US" sz="1400">
                <a:solidFill>
                  <a:prstClr val="black"/>
                </a:solidFill>
                <a:latin typeface="Calibri" panose="020F0502020204030204"/>
              </a:rPr>
              <a:t>Roll out org-wide enterprise apps to digitally transform your company.</a:t>
            </a:r>
          </a:p>
        </p:txBody>
      </p:sp>
      <p:pic>
        <p:nvPicPr>
          <p:cNvPr id="14" name="Picture 13">
            <a:extLst>
              <a:ext uri="{FF2B5EF4-FFF2-40B4-BE49-F238E27FC236}">
                <a16:creationId xmlns:a16="http://schemas.microsoft.com/office/drawing/2014/main" id="{39B19494-4F86-4E5A-9CBC-702D27583023}"/>
              </a:ext>
            </a:extLst>
          </p:cNvPr>
          <p:cNvPicPr>
            <a:picLocks noChangeAspect="1"/>
          </p:cNvPicPr>
          <p:nvPr/>
        </p:nvPicPr>
        <p:blipFill>
          <a:blip r:embed="rId5"/>
          <a:stretch>
            <a:fillRect/>
          </a:stretch>
        </p:blipFill>
        <p:spPr>
          <a:xfrm>
            <a:off x="4185313" y="2514759"/>
            <a:ext cx="2618415" cy="1472858"/>
          </a:xfrm>
          <a:prstGeom prst="rect">
            <a:avLst/>
          </a:prstGeom>
          <a:effectLst>
            <a:outerShdw blurRad="127000" dist="38100" dir="2700000" algn="tl" rotWithShape="0">
              <a:prstClr val="black">
                <a:alpha val="20000"/>
              </a:prstClr>
            </a:outerShdw>
          </a:effectLst>
        </p:spPr>
      </p:pic>
    </p:spTree>
    <p:extLst>
      <p:ext uri="{BB962C8B-B14F-4D97-AF65-F5344CB8AC3E}">
        <p14:creationId xmlns:p14="http://schemas.microsoft.com/office/powerpoint/2010/main" val="2856884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0-#ppt_w/2"/>
                                          </p:val>
                                        </p:tav>
                                        <p:tav tm="100000">
                                          <p:val>
                                            <p:strVal val="#ppt_x"/>
                                          </p:val>
                                        </p:tav>
                                      </p:tavLst>
                                    </p:anim>
                                    <p:anim calcmode="lin" valueType="num">
                                      <p:cBhvr additive="base">
                                        <p:cTn id="4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365B0A93-837A-4A0F-BF55-2AA24DADC0C5}"/>
              </a:ext>
            </a:extLst>
          </p:cNvPr>
          <p:cNvSpPr>
            <a:spLocks noGrp="1"/>
          </p:cNvSpPr>
          <p:nvPr>
            <p:ph type="title"/>
          </p:nvPr>
        </p:nvSpPr>
        <p:spPr/>
        <p:txBody>
          <a:bodyPr>
            <a:noAutofit/>
          </a:bodyPr>
          <a:lstStyle/>
          <a:p>
            <a:r>
              <a:rPr lang="en-US" sz="4400" dirty="0"/>
              <a:t>Teams can shape the future of work with an embedded low-code development platform</a:t>
            </a:r>
          </a:p>
        </p:txBody>
      </p:sp>
      <p:grpSp>
        <p:nvGrpSpPr>
          <p:cNvPr id="3" name="Group 2">
            <a:extLst>
              <a:ext uri="{FF2B5EF4-FFF2-40B4-BE49-F238E27FC236}">
                <a16:creationId xmlns:a16="http://schemas.microsoft.com/office/drawing/2014/main" id="{D0ED05DE-D46A-4666-92B9-04A855109A32}"/>
              </a:ext>
            </a:extLst>
          </p:cNvPr>
          <p:cNvGrpSpPr/>
          <p:nvPr/>
        </p:nvGrpSpPr>
        <p:grpSpPr>
          <a:xfrm>
            <a:off x="5270431" y="1622960"/>
            <a:ext cx="6601484" cy="1376832"/>
            <a:chOff x="5439444" y="1669150"/>
            <a:chExt cx="6603204" cy="1377191"/>
          </a:xfrm>
          <a:solidFill>
            <a:srgbClr val="182A54"/>
          </a:solidFill>
        </p:grpSpPr>
        <p:sp>
          <p:nvSpPr>
            <p:cNvPr id="4" name="Rectangle 3">
              <a:extLst>
                <a:ext uri="{FF2B5EF4-FFF2-40B4-BE49-F238E27FC236}">
                  <a16:creationId xmlns:a16="http://schemas.microsoft.com/office/drawing/2014/main" id="{AB959059-9B1C-443A-A542-94B7C8E13D57}"/>
                </a:ext>
              </a:extLst>
            </p:cNvPr>
            <p:cNvSpPr/>
            <p:nvPr/>
          </p:nvSpPr>
          <p:spPr bwMode="auto">
            <a:xfrm>
              <a:off x="5439444" y="1669150"/>
              <a:ext cx="6603204" cy="13771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microsoft">
              <a:extLst>
                <a:ext uri="{FF2B5EF4-FFF2-40B4-BE49-F238E27FC236}">
                  <a16:creationId xmlns:a16="http://schemas.microsoft.com/office/drawing/2014/main" id="{9E68E1C2-2F6D-42BE-8B6B-8C5075F7EEF2}"/>
                </a:ext>
              </a:extLst>
            </p:cNvPr>
            <p:cNvSpPr/>
            <p:nvPr/>
          </p:nvSpPr>
          <p:spPr>
            <a:xfrm>
              <a:off x="5673910" y="1865303"/>
              <a:ext cx="6277297" cy="892552"/>
            </a:xfrm>
            <a:prstGeom prst="rect">
              <a:avLst/>
            </a:prstGeom>
            <a:grpFill/>
          </p:spPr>
          <p:txBody>
            <a:bodyPr wrap="square" lIns="0" tIns="0" rIns="0" bIns="0" anchor="t" anchorCtr="0">
              <a:spAutoFit/>
            </a:bodyPr>
            <a:lstStyle/>
            <a:p>
              <a:pPr marL="285664" lvl="1" indent="-285664" defTabSz="914093">
                <a:spcAft>
                  <a:spcPts val="600"/>
                </a:spcAft>
                <a:buFont typeface="Arial" panose="020B0604020202020204" pitchFamily="34" charset="0"/>
                <a:buChar char="•"/>
                <a:defRPr/>
              </a:pPr>
              <a:r>
                <a:rPr lang="en-US" sz="1600">
                  <a:solidFill>
                    <a:srgbClr val="FFFFFF"/>
                  </a:solidFill>
                  <a:latin typeface="Segoe UI" panose="020B0502040204020203" pitchFamily="34" charset="0"/>
                  <a:ea typeface="Calibri" panose="020F0502020204030204" pitchFamily="34" charset="0"/>
                </a:rPr>
                <a:t>Teams-native maker experience.</a:t>
              </a:r>
            </a:p>
            <a:p>
              <a:pPr marL="285664" lvl="1" indent="-285664" defTabSz="914093">
                <a:spcAft>
                  <a:spcPts val="600"/>
                </a:spcAft>
                <a:buFont typeface="Arial" panose="020B0604020202020204" pitchFamily="34" charset="0"/>
                <a:buChar char="•"/>
                <a:defRPr/>
              </a:pPr>
              <a:r>
                <a:rPr lang="en-US" sz="1600">
                  <a:solidFill>
                    <a:srgbClr val="FFFFFF"/>
                  </a:solidFill>
                  <a:latin typeface="Segoe UI" panose="020B0502040204020203" pitchFamily="34" charset="0"/>
                  <a:ea typeface="Calibri" panose="020F0502020204030204" pitchFamily="34" charset="0"/>
                </a:rPr>
                <a:t>Connected solution back-end.</a:t>
              </a:r>
            </a:p>
            <a:p>
              <a:pPr marL="285664" lvl="1" indent="-285664" defTabSz="914093">
                <a:spcAft>
                  <a:spcPts val="600"/>
                </a:spcAft>
                <a:buFont typeface="Arial" panose="020B0604020202020204" pitchFamily="34" charset="0"/>
                <a:buChar char="•"/>
                <a:defRPr/>
              </a:pPr>
              <a:r>
                <a:rPr lang="en-US" sz="1600">
                  <a:solidFill>
                    <a:srgbClr val="FFFFFF"/>
                  </a:solidFill>
                  <a:latin typeface="Segoe UI" panose="020B0502040204020203" pitchFamily="34" charset="0"/>
                </a:rPr>
                <a:t>Solution templates to help get started.</a:t>
              </a:r>
              <a:endParaRPr lang="en-US" sz="1600">
                <a:solidFill>
                  <a:srgbClr val="FFFFFF"/>
                </a:solidFill>
                <a:latin typeface="Segoe UI"/>
              </a:endParaRPr>
            </a:p>
          </p:txBody>
        </p:sp>
      </p:grpSp>
      <p:grpSp>
        <p:nvGrpSpPr>
          <p:cNvPr id="6" name="Group 5">
            <a:extLst>
              <a:ext uri="{FF2B5EF4-FFF2-40B4-BE49-F238E27FC236}">
                <a16:creationId xmlns:a16="http://schemas.microsoft.com/office/drawing/2014/main" id="{60B397AE-C9AE-448F-B408-F73ECEE32CF3}"/>
              </a:ext>
            </a:extLst>
          </p:cNvPr>
          <p:cNvGrpSpPr/>
          <p:nvPr/>
        </p:nvGrpSpPr>
        <p:grpSpPr>
          <a:xfrm>
            <a:off x="5270431" y="3211504"/>
            <a:ext cx="6601484" cy="1376832"/>
            <a:chOff x="5439444" y="3238757"/>
            <a:chExt cx="6603204" cy="1377191"/>
          </a:xfrm>
          <a:solidFill>
            <a:srgbClr val="182A54"/>
          </a:solidFill>
        </p:grpSpPr>
        <p:sp>
          <p:nvSpPr>
            <p:cNvPr id="7" name="Rectangle 6">
              <a:extLst>
                <a:ext uri="{FF2B5EF4-FFF2-40B4-BE49-F238E27FC236}">
                  <a16:creationId xmlns:a16="http://schemas.microsoft.com/office/drawing/2014/main" id="{C49EED12-7269-4332-9A7E-F27FDB286C6E}"/>
                </a:ext>
              </a:extLst>
            </p:cNvPr>
            <p:cNvSpPr/>
            <p:nvPr/>
          </p:nvSpPr>
          <p:spPr bwMode="auto">
            <a:xfrm>
              <a:off x="5439444" y="3238757"/>
              <a:ext cx="6603204" cy="13771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microsoft">
              <a:extLst>
                <a:ext uri="{FF2B5EF4-FFF2-40B4-BE49-F238E27FC236}">
                  <a16:creationId xmlns:a16="http://schemas.microsoft.com/office/drawing/2014/main" id="{D8AC13FC-9421-4425-BBBE-634F70041E6D}"/>
                </a:ext>
              </a:extLst>
            </p:cNvPr>
            <p:cNvSpPr/>
            <p:nvPr/>
          </p:nvSpPr>
          <p:spPr>
            <a:xfrm>
              <a:off x="5673910" y="3434910"/>
              <a:ext cx="6368738" cy="892552"/>
            </a:xfrm>
            <a:prstGeom prst="rect">
              <a:avLst/>
            </a:prstGeom>
            <a:grpFill/>
          </p:spPr>
          <p:txBody>
            <a:bodyPr wrap="square" lIns="0" tIns="0" rIns="0" bIns="0" anchor="t" anchorCtr="0">
              <a:spAutoFit/>
            </a:bodyPr>
            <a:lstStyle/>
            <a:p>
              <a:pPr marL="285664" lvl="1" indent="-285664" defTabSz="914093">
                <a:spcAft>
                  <a:spcPts val="600"/>
                </a:spcAft>
                <a:buFont typeface="Arial" panose="020B0604020202020204" pitchFamily="34" charset="0"/>
                <a:buChar char="•"/>
                <a:defRPr/>
              </a:pPr>
              <a:r>
                <a:rPr lang="en-US" sz="1600" dirty="0">
                  <a:solidFill>
                    <a:srgbClr val="FFFFFF"/>
                  </a:solidFill>
                  <a:latin typeface="Segoe UI" panose="020B0502040204020203" pitchFamily="34" charset="0"/>
                  <a:ea typeface="Calibri" panose="020F0502020204030204" pitchFamily="34" charset="0"/>
                </a:rPr>
                <a:t>One-click deployments to Teams app store.</a:t>
              </a:r>
            </a:p>
            <a:p>
              <a:pPr marL="285664" lvl="1" indent="-285664" defTabSz="914093">
                <a:spcAft>
                  <a:spcPts val="600"/>
                </a:spcAft>
                <a:buFont typeface="Arial" panose="020B0604020202020204" pitchFamily="34" charset="0"/>
                <a:buChar char="•"/>
                <a:defRPr/>
              </a:pPr>
              <a:r>
                <a:rPr lang="en-US" sz="1600" dirty="0">
                  <a:solidFill>
                    <a:srgbClr val="FFFFFF"/>
                  </a:solidFill>
                  <a:latin typeface="Segoe UI"/>
                </a:rPr>
                <a:t>Simple for partners to build/deploy solutions for customers.</a:t>
              </a:r>
            </a:p>
            <a:p>
              <a:pPr marL="285664" lvl="1" indent="-285664" defTabSz="914093">
                <a:spcAft>
                  <a:spcPts val="600"/>
                </a:spcAft>
                <a:buFont typeface="Arial" panose="020B0604020202020204" pitchFamily="34" charset="0"/>
                <a:buChar char="•"/>
                <a:defRPr/>
              </a:pPr>
              <a:r>
                <a:rPr lang="en-US" sz="1600" dirty="0">
                  <a:solidFill>
                    <a:srgbClr val="FFFFFF"/>
                  </a:solidFill>
                  <a:latin typeface="Segoe UI"/>
                </a:rPr>
                <a:t>Smooth mobile experience to help serve first line workers.</a:t>
              </a:r>
            </a:p>
          </p:txBody>
        </p:sp>
      </p:grpSp>
      <p:grpSp>
        <p:nvGrpSpPr>
          <p:cNvPr id="9" name="Group 8">
            <a:extLst>
              <a:ext uri="{FF2B5EF4-FFF2-40B4-BE49-F238E27FC236}">
                <a16:creationId xmlns:a16="http://schemas.microsoft.com/office/drawing/2014/main" id="{4DD7A0EB-81E7-496D-9A37-1EA283F15769}"/>
              </a:ext>
            </a:extLst>
          </p:cNvPr>
          <p:cNvGrpSpPr/>
          <p:nvPr/>
        </p:nvGrpSpPr>
        <p:grpSpPr>
          <a:xfrm>
            <a:off x="5270431" y="4823592"/>
            <a:ext cx="6601484" cy="1376832"/>
            <a:chOff x="5439444" y="4855464"/>
            <a:chExt cx="6603204" cy="1377191"/>
          </a:xfrm>
          <a:solidFill>
            <a:srgbClr val="182A54"/>
          </a:solidFill>
        </p:grpSpPr>
        <p:sp>
          <p:nvSpPr>
            <p:cNvPr id="10" name="Rectangle 9">
              <a:extLst>
                <a:ext uri="{FF2B5EF4-FFF2-40B4-BE49-F238E27FC236}">
                  <a16:creationId xmlns:a16="http://schemas.microsoft.com/office/drawing/2014/main" id="{F712222E-31F4-45D2-9D59-5DC129CE3863}"/>
                </a:ext>
              </a:extLst>
            </p:cNvPr>
            <p:cNvSpPr/>
            <p:nvPr/>
          </p:nvSpPr>
          <p:spPr bwMode="auto">
            <a:xfrm>
              <a:off x="5439444" y="4855464"/>
              <a:ext cx="6603204" cy="137719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microsoft">
              <a:extLst>
                <a:ext uri="{FF2B5EF4-FFF2-40B4-BE49-F238E27FC236}">
                  <a16:creationId xmlns:a16="http://schemas.microsoft.com/office/drawing/2014/main" id="{65857409-65AA-4101-B6F1-8921AB895B28}"/>
                </a:ext>
              </a:extLst>
            </p:cNvPr>
            <p:cNvSpPr/>
            <p:nvPr/>
          </p:nvSpPr>
          <p:spPr>
            <a:xfrm>
              <a:off x="5673910" y="5187648"/>
              <a:ext cx="6277297" cy="569387"/>
            </a:xfrm>
            <a:prstGeom prst="rect">
              <a:avLst/>
            </a:prstGeom>
            <a:grpFill/>
          </p:spPr>
          <p:txBody>
            <a:bodyPr wrap="square" lIns="0" tIns="0" rIns="0" bIns="0" anchor="t" anchorCtr="0">
              <a:spAutoFit/>
            </a:bodyPr>
            <a:lstStyle/>
            <a:p>
              <a:pPr marL="285664" lvl="1" indent="-285664" defTabSz="914093">
                <a:spcAft>
                  <a:spcPts val="600"/>
                </a:spcAft>
                <a:buFont typeface="Arial" panose="020B0604020202020204" pitchFamily="34" charset="0"/>
                <a:buChar char="•"/>
                <a:defRPr/>
              </a:pPr>
              <a:r>
                <a:rPr lang="en-US" sz="1600">
                  <a:solidFill>
                    <a:srgbClr val="FFFFFF"/>
                  </a:solidFill>
                  <a:latin typeface="Segoe UI" panose="020B0502040204020203" pitchFamily="34" charset="0"/>
                  <a:ea typeface="Calibri" panose="020F0502020204030204" pitchFamily="34" charset="0"/>
                </a:rPr>
                <a:t>Usage telemetry available to Teams Admins.</a:t>
              </a:r>
            </a:p>
            <a:p>
              <a:pPr marL="285664" lvl="1" indent="-285664" defTabSz="914093">
                <a:spcAft>
                  <a:spcPts val="600"/>
                </a:spcAft>
                <a:buFont typeface="Arial" panose="020B0604020202020204" pitchFamily="34" charset="0"/>
                <a:buChar char="•"/>
                <a:defRPr/>
              </a:pPr>
              <a:r>
                <a:rPr lang="en-US" sz="1600">
                  <a:solidFill>
                    <a:srgbClr val="FFFFFF"/>
                  </a:solidFill>
                  <a:latin typeface="Segoe UI" panose="020B0502040204020203" pitchFamily="34" charset="0"/>
                  <a:ea typeface="Calibri" panose="020F0502020204030204" pitchFamily="34" charset="0"/>
                </a:rPr>
                <a:t>Teams capabilities included with Microsoft 365 licenses.</a:t>
              </a:r>
              <a:endParaRPr lang="en-US" sz="1600">
                <a:solidFill>
                  <a:srgbClr val="FFFFFF"/>
                </a:solidFill>
                <a:latin typeface="Segoe UI"/>
              </a:endParaRPr>
            </a:p>
          </p:txBody>
        </p:sp>
      </p:grpSp>
      <p:grpSp>
        <p:nvGrpSpPr>
          <p:cNvPr id="12" name="Group 11">
            <a:extLst>
              <a:ext uri="{FF2B5EF4-FFF2-40B4-BE49-F238E27FC236}">
                <a16:creationId xmlns:a16="http://schemas.microsoft.com/office/drawing/2014/main" id="{F455A3C3-BB42-4202-98B6-48211FB0D242}"/>
              </a:ext>
            </a:extLst>
          </p:cNvPr>
          <p:cNvGrpSpPr/>
          <p:nvPr/>
        </p:nvGrpSpPr>
        <p:grpSpPr>
          <a:xfrm>
            <a:off x="298560" y="1622960"/>
            <a:ext cx="5718115" cy="1376832"/>
            <a:chOff x="466279" y="1649799"/>
            <a:chExt cx="5719604" cy="1377191"/>
          </a:xfrm>
        </p:grpSpPr>
        <p:sp>
          <p:nvSpPr>
            <p:cNvPr id="13" name="Arrow: Pentagon 12">
              <a:extLst>
                <a:ext uri="{FF2B5EF4-FFF2-40B4-BE49-F238E27FC236}">
                  <a16:creationId xmlns:a16="http://schemas.microsoft.com/office/drawing/2014/main" id="{79430611-8914-4AD7-917A-738F20CC7BD7}"/>
                </a:ext>
              </a:extLst>
            </p:cNvPr>
            <p:cNvSpPr/>
            <p:nvPr/>
          </p:nvSpPr>
          <p:spPr bwMode="auto">
            <a:xfrm>
              <a:off x="466279" y="1649799"/>
              <a:ext cx="5152765" cy="1377191"/>
            </a:xfrm>
            <a:prstGeom prst="homePlate">
              <a:avLst>
                <a:gd name="adj" fmla="val 34065"/>
              </a:avLst>
            </a:prstGeom>
            <a:solidFill>
              <a:schemeClr val="bg1"/>
            </a:solidFill>
            <a:ln w="38100">
              <a:solidFill>
                <a:srgbClr val="182A5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7E6A9085-8CF6-4ECB-B98A-CDA71AC030D7}"/>
                </a:ext>
              </a:extLst>
            </p:cNvPr>
            <p:cNvGrpSpPr/>
            <p:nvPr/>
          </p:nvGrpSpPr>
          <p:grpSpPr>
            <a:xfrm>
              <a:off x="621727" y="1897663"/>
              <a:ext cx="5564156" cy="847607"/>
              <a:chOff x="485804" y="1223647"/>
              <a:chExt cx="9169405" cy="847607"/>
            </a:xfrm>
          </p:grpSpPr>
          <p:sp>
            <p:nvSpPr>
              <p:cNvPr id="15" name="microsoft">
                <a:extLst>
                  <a:ext uri="{FF2B5EF4-FFF2-40B4-BE49-F238E27FC236}">
                    <a16:creationId xmlns:a16="http://schemas.microsoft.com/office/drawing/2014/main" id="{D2EE4DEE-5552-4C96-AB38-C3FAFFEC3622}"/>
                  </a:ext>
                </a:extLst>
              </p:cNvPr>
              <p:cNvSpPr/>
              <p:nvPr/>
            </p:nvSpPr>
            <p:spPr>
              <a:xfrm>
                <a:off x="485804" y="1578811"/>
                <a:ext cx="7391455" cy="492443"/>
              </a:xfrm>
              <a:prstGeom prst="rect">
                <a:avLst/>
              </a:prstGeom>
              <a:ln>
                <a:noFill/>
              </a:ln>
            </p:spPr>
            <p:txBody>
              <a:bodyPr wrap="square" lIns="0" tIns="0" rIns="0" bIns="0" anchor="t" anchorCtr="0">
                <a:spAutoFit/>
              </a:bodyPr>
              <a:lstStyle/>
              <a:p>
                <a:pPr marL="0" lvl="1" defTabSz="914093">
                  <a:spcAft>
                    <a:spcPts val="600"/>
                  </a:spcAft>
                  <a:defRPr/>
                </a:pPr>
                <a:r>
                  <a:rPr lang="en-US" sz="1600" dirty="0">
                    <a:solidFill>
                      <a:srgbClr val="000000"/>
                    </a:solidFill>
                    <a:latin typeface="Segoe UI" panose="020B0502040204020203" pitchFamily="34" charset="0"/>
                  </a:rPr>
                  <a:t>A low-code custom development platform for Teams users to run business processes.</a:t>
                </a:r>
                <a:endParaRPr lang="en-US" sz="1600" dirty="0">
                  <a:solidFill>
                    <a:srgbClr val="000000"/>
                  </a:solidFill>
                  <a:latin typeface="Segoe UI"/>
                </a:endParaRPr>
              </a:p>
            </p:txBody>
          </p:sp>
          <p:sp>
            <p:nvSpPr>
              <p:cNvPr id="16" name="empowering world's worker">
                <a:extLst>
                  <a:ext uri="{FF2B5EF4-FFF2-40B4-BE49-F238E27FC236}">
                    <a16:creationId xmlns:a16="http://schemas.microsoft.com/office/drawing/2014/main" id="{975D9A76-E567-4823-AC03-0BB414E8C1F0}"/>
                  </a:ext>
                </a:extLst>
              </p:cNvPr>
              <p:cNvSpPr/>
              <p:nvPr/>
            </p:nvSpPr>
            <p:spPr bwMode="auto">
              <a:xfrm>
                <a:off x="1655617" y="1223647"/>
                <a:ext cx="7999592" cy="276999"/>
              </a:xfrm>
              <a:prstGeom prst="rect">
                <a:avLst/>
              </a:prstGeom>
              <a:ln>
                <a:noFill/>
              </a:ln>
            </p:spPr>
            <p:txBody>
              <a:bodyPr vert="horz" wrap="square" lIns="0" tIns="0" rIns="0" bIns="0" rtlCol="0" anchor="ctr" anchorCtr="0">
                <a:spAutoFit/>
              </a:bodyPr>
              <a:lstStyle/>
              <a:p>
                <a:pPr defTabSz="797760" fontAlgn="base">
                  <a:lnSpc>
                    <a:spcPct val="90000"/>
                  </a:lnSpc>
                  <a:spcBef>
                    <a:spcPct val="0"/>
                  </a:spcBef>
                  <a:spcAft>
                    <a:spcPct val="0"/>
                  </a:spcAft>
                  <a:tabLst>
                    <a:tab pos="920600" algn="l"/>
                  </a:tabLst>
                  <a:defRPr/>
                </a:pPr>
                <a:r>
                  <a:rPr lang="en-US" sz="1999" dirty="0">
                    <a:ln w="3175">
                      <a:noFill/>
                    </a:ln>
                    <a:solidFill>
                      <a:srgbClr val="282828"/>
                    </a:solidFill>
                    <a:latin typeface="Segoe UI Semibold"/>
                  </a:rPr>
                  <a:t>Simple to build</a:t>
                </a:r>
              </a:p>
            </p:txBody>
          </p:sp>
        </p:grpSp>
      </p:grpSp>
      <p:grpSp>
        <p:nvGrpSpPr>
          <p:cNvPr id="17" name="Group 16">
            <a:extLst>
              <a:ext uri="{FF2B5EF4-FFF2-40B4-BE49-F238E27FC236}">
                <a16:creationId xmlns:a16="http://schemas.microsoft.com/office/drawing/2014/main" id="{44D0F37B-9A92-49E8-ACD0-3D827ECF5424}"/>
              </a:ext>
            </a:extLst>
          </p:cNvPr>
          <p:cNvGrpSpPr/>
          <p:nvPr/>
        </p:nvGrpSpPr>
        <p:grpSpPr>
          <a:xfrm>
            <a:off x="298560" y="3211504"/>
            <a:ext cx="5718115" cy="1376832"/>
            <a:chOff x="466279" y="3258108"/>
            <a:chExt cx="5719604" cy="1377191"/>
          </a:xfrm>
        </p:grpSpPr>
        <p:sp>
          <p:nvSpPr>
            <p:cNvPr id="18" name="Arrow: Pentagon 17">
              <a:extLst>
                <a:ext uri="{FF2B5EF4-FFF2-40B4-BE49-F238E27FC236}">
                  <a16:creationId xmlns:a16="http://schemas.microsoft.com/office/drawing/2014/main" id="{8696A192-4FB5-46B0-BD6E-0B783254EF32}"/>
                </a:ext>
              </a:extLst>
            </p:cNvPr>
            <p:cNvSpPr/>
            <p:nvPr/>
          </p:nvSpPr>
          <p:spPr bwMode="auto">
            <a:xfrm>
              <a:off x="466279" y="3258108"/>
              <a:ext cx="5152765" cy="1377191"/>
            </a:xfrm>
            <a:prstGeom prst="homePlate">
              <a:avLst>
                <a:gd name="adj" fmla="val 34065"/>
              </a:avLst>
            </a:prstGeom>
            <a:solidFill>
              <a:schemeClr val="bg1"/>
            </a:solidFill>
            <a:ln w="38100">
              <a:solidFill>
                <a:srgbClr val="182A5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053AEEA0-19CE-42C4-B8A8-99E6D00CDB07}"/>
                </a:ext>
              </a:extLst>
            </p:cNvPr>
            <p:cNvGrpSpPr/>
            <p:nvPr/>
          </p:nvGrpSpPr>
          <p:grpSpPr>
            <a:xfrm>
              <a:off x="621727" y="3505972"/>
              <a:ext cx="5564156" cy="847607"/>
              <a:chOff x="485804" y="1223647"/>
              <a:chExt cx="9169407" cy="847607"/>
            </a:xfrm>
          </p:grpSpPr>
          <p:sp>
            <p:nvSpPr>
              <p:cNvPr id="20" name="microsoft">
                <a:extLst>
                  <a:ext uri="{FF2B5EF4-FFF2-40B4-BE49-F238E27FC236}">
                    <a16:creationId xmlns:a16="http://schemas.microsoft.com/office/drawing/2014/main" id="{1644E623-A369-4AF5-A3D1-1678E9ACF258}"/>
                  </a:ext>
                </a:extLst>
              </p:cNvPr>
              <p:cNvSpPr/>
              <p:nvPr/>
            </p:nvSpPr>
            <p:spPr>
              <a:xfrm>
                <a:off x="485804" y="1578811"/>
                <a:ext cx="7391457" cy="492443"/>
              </a:xfrm>
              <a:prstGeom prst="rect">
                <a:avLst/>
              </a:prstGeom>
              <a:ln>
                <a:noFill/>
              </a:ln>
            </p:spPr>
            <p:txBody>
              <a:bodyPr wrap="square" lIns="0" tIns="0" rIns="0" bIns="0" anchor="t" anchorCtr="0">
                <a:spAutoFit/>
              </a:bodyPr>
              <a:lstStyle/>
              <a:p>
                <a:pPr marL="0" lvl="1" defTabSz="914093">
                  <a:spcAft>
                    <a:spcPts val="600"/>
                  </a:spcAft>
                  <a:defRPr/>
                </a:pPr>
                <a:r>
                  <a:rPr lang="en-US" sz="1600">
                    <a:solidFill>
                      <a:srgbClr val="000000"/>
                    </a:solidFill>
                    <a:latin typeface="Segoe UI" panose="020B0502040204020203" pitchFamily="34" charset="0"/>
                  </a:rPr>
                  <a:t>Streamlined deployment process and in-Teams discovery to make solutions broadly available. </a:t>
                </a:r>
                <a:endParaRPr lang="en-US" sz="1600">
                  <a:solidFill>
                    <a:srgbClr val="000000"/>
                  </a:solidFill>
                  <a:latin typeface="Segoe UI"/>
                </a:endParaRPr>
              </a:p>
            </p:txBody>
          </p:sp>
          <p:sp>
            <p:nvSpPr>
              <p:cNvPr id="21" name="empowering world's worker">
                <a:extLst>
                  <a:ext uri="{FF2B5EF4-FFF2-40B4-BE49-F238E27FC236}">
                    <a16:creationId xmlns:a16="http://schemas.microsoft.com/office/drawing/2014/main" id="{44057058-7101-422E-8458-3EA3E479944E}"/>
                  </a:ext>
                </a:extLst>
              </p:cNvPr>
              <p:cNvSpPr/>
              <p:nvPr/>
            </p:nvSpPr>
            <p:spPr bwMode="auto">
              <a:xfrm>
                <a:off x="1655619" y="1223647"/>
                <a:ext cx="7999592" cy="276999"/>
              </a:xfrm>
              <a:prstGeom prst="rect">
                <a:avLst/>
              </a:prstGeom>
              <a:ln>
                <a:noFill/>
              </a:ln>
            </p:spPr>
            <p:txBody>
              <a:bodyPr vert="horz" wrap="square" lIns="0" tIns="0" rIns="0" bIns="0" rtlCol="0" anchor="ctr" anchorCtr="0">
                <a:spAutoFit/>
              </a:bodyPr>
              <a:lstStyle/>
              <a:p>
                <a:pPr defTabSz="797760" fontAlgn="base">
                  <a:lnSpc>
                    <a:spcPct val="90000"/>
                  </a:lnSpc>
                  <a:spcBef>
                    <a:spcPct val="0"/>
                  </a:spcBef>
                  <a:spcAft>
                    <a:spcPct val="0"/>
                  </a:spcAft>
                  <a:tabLst>
                    <a:tab pos="920600" algn="l"/>
                  </a:tabLst>
                  <a:defRPr/>
                </a:pPr>
                <a:r>
                  <a:rPr lang="en-US" sz="1999" dirty="0">
                    <a:ln w="3175">
                      <a:noFill/>
                    </a:ln>
                    <a:solidFill>
                      <a:srgbClr val="282828"/>
                    </a:solidFill>
                    <a:latin typeface="Segoe UI Semibold"/>
                  </a:rPr>
                  <a:t>Seamless to deploy</a:t>
                </a:r>
              </a:p>
            </p:txBody>
          </p:sp>
        </p:grpSp>
      </p:grpSp>
      <p:grpSp>
        <p:nvGrpSpPr>
          <p:cNvPr id="22" name="Group 21">
            <a:extLst>
              <a:ext uri="{FF2B5EF4-FFF2-40B4-BE49-F238E27FC236}">
                <a16:creationId xmlns:a16="http://schemas.microsoft.com/office/drawing/2014/main" id="{F6B1EF43-066A-47E0-A373-494947E94E1C}"/>
              </a:ext>
            </a:extLst>
          </p:cNvPr>
          <p:cNvGrpSpPr/>
          <p:nvPr/>
        </p:nvGrpSpPr>
        <p:grpSpPr>
          <a:xfrm>
            <a:off x="298561" y="4823592"/>
            <a:ext cx="5718114" cy="1376832"/>
            <a:chOff x="466279" y="4866417"/>
            <a:chExt cx="5719603" cy="1377191"/>
          </a:xfrm>
        </p:grpSpPr>
        <p:sp>
          <p:nvSpPr>
            <p:cNvPr id="23" name="Arrow: Pentagon 22">
              <a:extLst>
                <a:ext uri="{FF2B5EF4-FFF2-40B4-BE49-F238E27FC236}">
                  <a16:creationId xmlns:a16="http://schemas.microsoft.com/office/drawing/2014/main" id="{54E771D2-770E-489F-ABFC-2E2C16CFF4A8}"/>
                </a:ext>
              </a:extLst>
            </p:cNvPr>
            <p:cNvSpPr/>
            <p:nvPr/>
          </p:nvSpPr>
          <p:spPr bwMode="auto">
            <a:xfrm>
              <a:off x="466279" y="4866417"/>
              <a:ext cx="5152765" cy="1377191"/>
            </a:xfrm>
            <a:prstGeom prst="homePlate">
              <a:avLst>
                <a:gd name="adj" fmla="val 34065"/>
              </a:avLst>
            </a:prstGeom>
            <a:solidFill>
              <a:schemeClr val="bg1"/>
            </a:solidFill>
            <a:ln w="38100">
              <a:solidFill>
                <a:srgbClr val="182A5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3DC2D480-F774-4155-9E51-EA6EE1BD9E43}"/>
                </a:ext>
              </a:extLst>
            </p:cNvPr>
            <p:cNvGrpSpPr/>
            <p:nvPr/>
          </p:nvGrpSpPr>
          <p:grpSpPr>
            <a:xfrm>
              <a:off x="621727" y="5110780"/>
              <a:ext cx="5564155" cy="851108"/>
              <a:chOff x="485804" y="1220146"/>
              <a:chExt cx="9169403" cy="851108"/>
            </a:xfrm>
          </p:grpSpPr>
          <p:sp>
            <p:nvSpPr>
              <p:cNvPr id="25" name="microsoft">
                <a:extLst>
                  <a:ext uri="{FF2B5EF4-FFF2-40B4-BE49-F238E27FC236}">
                    <a16:creationId xmlns:a16="http://schemas.microsoft.com/office/drawing/2014/main" id="{567115B5-A356-48A8-BB25-A7FE3312927F}"/>
                  </a:ext>
                </a:extLst>
              </p:cNvPr>
              <p:cNvSpPr/>
              <p:nvPr/>
            </p:nvSpPr>
            <p:spPr>
              <a:xfrm>
                <a:off x="485804" y="1578811"/>
                <a:ext cx="7391455" cy="492443"/>
              </a:xfrm>
              <a:prstGeom prst="rect">
                <a:avLst/>
              </a:prstGeom>
              <a:ln>
                <a:noFill/>
              </a:ln>
            </p:spPr>
            <p:txBody>
              <a:bodyPr wrap="square" lIns="0" tIns="0" rIns="0" bIns="0" anchor="t" anchorCtr="0">
                <a:spAutoFit/>
              </a:bodyPr>
              <a:lstStyle/>
              <a:p>
                <a:pPr marL="0" lvl="1" defTabSz="914093">
                  <a:spcAft>
                    <a:spcPts val="600"/>
                  </a:spcAft>
                  <a:defRPr/>
                </a:pPr>
                <a:r>
                  <a:rPr lang="en-US" sz="1600">
                    <a:solidFill>
                      <a:srgbClr val="000000"/>
                    </a:solidFill>
                    <a:latin typeface="Segoe UI" panose="020B0502040204020203" pitchFamily="34" charset="0"/>
                    <a:ea typeface="Calibri" panose="020F0502020204030204" pitchFamily="34" charset="0"/>
                  </a:rPr>
                  <a:t>Clear governance and licensing model to help Admins feel comfortable.</a:t>
                </a:r>
                <a:endParaRPr lang="en-US" sz="1600">
                  <a:solidFill>
                    <a:srgbClr val="000000"/>
                  </a:solidFill>
                  <a:latin typeface="Segoe UI"/>
                </a:endParaRPr>
              </a:p>
            </p:txBody>
          </p:sp>
          <p:sp>
            <p:nvSpPr>
              <p:cNvPr id="26" name="empowering world's worker">
                <a:extLst>
                  <a:ext uri="{FF2B5EF4-FFF2-40B4-BE49-F238E27FC236}">
                    <a16:creationId xmlns:a16="http://schemas.microsoft.com/office/drawing/2014/main" id="{73B22251-3951-4FD4-9F5D-9CCA63B86747}"/>
                  </a:ext>
                </a:extLst>
              </p:cNvPr>
              <p:cNvSpPr/>
              <p:nvPr/>
            </p:nvSpPr>
            <p:spPr bwMode="auto">
              <a:xfrm>
                <a:off x="1655615" y="1220146"/>
                <a:ext cx="7999592" cy="276999"/>
              </a:xfrm>
              <a:prstGeom prst="rect">
                <a:avLst/>
              </a:prstGeom>
              <a:ln>
                <a:noFill/>
              </a:ln>
            </p:spPr>
            <p:txBody>
              <a:bodyPr vert="horz" wrap="square" lIns="0" tIns="0" rIns="0" bIns="0" rtlCol="0" anchor="ctr" anchorCtr="0">
                <a:spAutoFit/>
              </a:bodyPr>
              <a:lstStyle/>
              <a:p>
                <a:pPr defTabSz="797760" fontAlgn="base">
                  <a:lnSpc>
                    <a:spcPct val="90000"/>
                  </a:lnSpc>
                  <a:spcBef>
                    <a:spcPct val="0"/>
                  </a:spcBef>
                  <a:spcAft>
                    <a:spcPct val="0"/>
                  </a:spcAft>
                  <a:tabLst>
                    <a:tab pos="920600" algn="l"/>
                  </a:tabLst>
                  <a:defRPr/>
                </a:pPr>
                <a:r>
                  <a:rPr lang="en-US" sz="1999" dirty="0">
                    <a:ln w="3175">
                      <a:noFill/>
                    </a:ln>
                    <a:solidFill>
                      <a:srgbClr val="282828"/>
                    </a:solidFill>
                    <a:latin typeface="Segoe UI Semibold"/>
                  </a:rPr>
                  <a:t>Easy to manage</a:t>
                </a:r>
              </a:p>
            </p:txBody>
          </p:sp>
        </p:grpSp>
      </p:grpSp>
      <p:pic>
        <p:nvPicPr>
          <p:cNvPr id="27" name="Graphic 26">
            <a:extLst>
              <a:ext uri="{FF2B5EF4-FFF2-40B4-BE49-F238E27FC236}">
                <a16:creationId xmlns:a16="http://schemas.microsoft.com/office/drawing/2014/main" id="{F3AD474C-DDA9-411D-81FB-8A5D46536D0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24481"/>
          <a:stretch/>
        </p:blipFill>
        <p:spPr>
          <a:xfrm>
            <a:off x="453968" y="1628365"/>
            <a:ext cx="586717" cy="553854"/>
          </a:xfrm>
          <a:prstGeom prst="rect">
            <a:avLst/>
          </a:prstGeom>
        </p:spPr>
      </p:pic>
      <p:sp>
        <p:nvSpPr>
          <p:cNvPr id="28" name="globe_6" title="Icon of a monitor in front of a sphere made of lines">
            <a:extLst>
              <a:ext uri="{FF2B5EF4-FFF2-40B4-BE49-F238E27FC236}">
                <a16:creationId xmlns:a16="http://schemas.microsoft.com/office/drawing/2014/main" id="{D78FB247-BE24-4094-B5F3-7BD0B326386D}"/>
              </a:ext>
            </a:extLst>
          </p:cNvPr>
          <p:cNvSpPr>
            <a:spLocks noChangeAspect="1" noEditPoints="1"/>
          </p:cNvSpPr>
          <p:nvPr/>
        </p:nvSpPr>
        <p:spPr bwMode="auto">
          <a:xfrm>
            <a:off x="551914" y="3306142"/>
            <a:ext cx="427333" cy="457781"/>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09" rIns="89619" bIns="44809" numCol="1" anchor="t" anchorCtr="0" compatLnSpc="1">
            <a:prstTxWarp prst="textNoShape">
              <a:avLst/>
            </a:prstTxWarp>
          </a:bodyPr>
          <a:lstStyle/>
          <a:p>
            <a:pPr algn="ctr" defTabSz="896117" fontAlgn="base">
              <a:defRPr/>
            </a:pPr>
            <a:endParaRPr lang="en-US" sz="1666" kern="0">
              <a:solidFill>
                <a:srgbClr val="505050"/>
              </a:solidFill>
              <a:latin typeface="Segoe UI"/>
            </a:endParaRPr>
          </a:p>
        </p:txBody>
      </p:sp>
      <p:pic>
        <p:nvPicPr>
          <p:cNvPr id="29" name="Graphic 28">
            <a:extLst>
              <a:ext uri="{FF2B5EF4-FFF2-40B4-BE49-F238E27FC236}">
                <a16:creationId xmlns:a16="http://schemas.microsoft.com/office/drawing/2014/main" id="{D9B0E2CE-18F8-47D6-A1F0-45839B2EB4D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8118"/>
          <a:stretch/>
        </p:blipFill>
        <p:spPr>
          <a:xfrm>
            <a:off x="551175" y="4925435"/>
            <a:ext cx="489510" cy="501028"/>
          </a:xfrm>
          <a:prstGeom prst="rect">
            <a:avLst/>
          </a:prstGeom>
        </p:spPr>
      </p:pic>
    </p:spTree>
    <p:extLst>
      <p:ext uri="{BB962C8B-B14F-4D97-AF65-F5344CB8AC3E}">
        <p14:creationId xmlns:p14="http://schemas.microsoft.com/office/powerpoint/2010/main" val="2117305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0-#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0-#ppt_w/2"/>
                                          </p:val>
                                        </p:tav>
                                        <p:tav tm="100000">
                                          <p:val>
                                            <p:strVal val="#ppt_x"/>
                                          </p:val>
                                        </p:tav>
                                      </p:tavLst>
                                    </p:anim>
                                    <p:anim calcmode="lin" valueType="num">
                                      <p:cBhvr additive="base">
                                        <p:cTn id="3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0-#ppt_w/2"/>
                                          </p:val>
                                        </p:tav>
                                        <p:tav tm="100000">
                                          <p:val>
                                            <p:strVal val="#ppt_x"/>
                                          </p:val>
                                        </p:tav>
                                      </p:tavLst>
                                    </p:anim>
                                    <p:anim calcmode="lin" valueType="num">
                                      <p:cBhvr additive="base">
                                        <p:cTn id="4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heme/theme1.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889B7B5CEEF649BAD07E3457D23417" ma:contentTypeVersion="10" ma:contentTypeDescription="Create a new document." ma:contentTypeScope="" ma:versionID="a048bffd5f9054ac858d75ff3eb050b7">
  <xsd:schema xmlns:xsd="http://www.w3.org/2001/XMLSchema" xmlns:xs="http://www.w3.org/2001/XMLSchema" xmlns:p="http://schemas.microsoft.com/office/2006/metadata/properties" xmlns:ns2="9eb6e7b3-1315-4c8e-a4f0-c5f47d5accbf" targetNamespace="http://schemas.microsoft.com/office/2006/metadata/properties" ma:root="true" ma:fieldsID="3cf16628c82855d276441bd6784574a3" ns2:_="">
    <xsd:import namespace="9eb6e7b3-1315-4c8e-a4f0-c5f47d5acc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b6e7b3-1315-4c8e-a4f0-c5f47d5ac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C9FB3B-8325-4C97-988D-CADCFEE45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b6e7b3-1315-4c8e-a4f0-c5f47d5acc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4606E04-852E-4880-8CD1-0B186F4087B1}">
  <ds:schemaRefs>
    <ds:schemaRef ds:uri="http://schemas.microsoft.com/sharepoint/v3/contenttype/forms"/>
  </ds:schemaRefs>
</ds:datastoreItem>
</file>

<file path=customXml/itemProps3.xml><?xml version="1.0" encoding="utf-8"?>
<ds:datastoreItem xmlns:ds="http://schemas.openxmlformats.org/officeDocument/2006/customXml" ds:itemID="{F1AEA8A7-A694-4DB0-82AB-EF48F2E9B6F9}">
  <ds:schemaRefs>
    <ds:schemaRef ds:uri="http://www.w3.org/XML/1998/namespace"/>
    <ds:schemaRef ds:uri="9eb6e7b3-1315-4c8e-a4f0-c5f47d5accbf"/>
    <ds:schemaRef ds:uri="http://purl.org/dc/elements/1.1/"/>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Office365 Template Orange</Template>
  <TotalTime>0</TotalTime>
  <Words>852</Words>
  <Application>Microsoft Office PowerPoint</Application>
  <PresentationFormat>Custom</PresentationFormat>
  <Paragraphs>83</Paragraphs>
  <Slides>13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Calibri</vt:lpstr>
      <vt:lpstr>Consolas</vt:lpstr>
      <vt:lpstr>Poppins</vt:lpstr>
      <vt:lpstr>Segoe UI</vt:lpstr>
      <vt:lpstr>Segoe UI Light</vt:lpstr>
      <vt:lpstr>Segoe UI Semibold</vt:lpstr>
      <vt:lpstr>Segoe UI Semilight</vt:lpstr>
      <vt:lpstr>Wingdings</vt:lpstr>
      <vt:lpstr>5-30055_Office Template 2012 - 16x9 - White Background</vt:lpstr>
      <vt:lpstr>Building digital workplaces with Dataverse for Microsoft Teams by Tomasz Poszytek, MVP</vt:lpstr>
      <vt:lpstr>Our Sponsors</vt:lpstr>
      <vt:lpstr>About me</vt:lpstr>
      <vt:lpstr>Microsoft Dataverse for Teams</vt:lpstr>
      <vt:lpstr>Dataverse for Teams can connect to Power BI </vt:lpstr>
      <vt:lpstr>Install Power Platform solutions into Teams with a single click</vt:lpstr>
      <vt:lpstr>Built in security and governance</vt:lpstr>
      <vt:lpstr>Apps for Everyone</vt:lpstr>
      <vt:lpstr>Teams can shape the future of work with an embedded low-code development platform</vt:lpstr>
      <vt:lpstr>Limits &amp; Details</vt:lpstr>
      <vt:lpstr>PowerPoint Presentation</vt:lpstr>
      <vt:lpstr>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Session Title by Name Surname</dc:title>
  <dc:creator/>
  <cp:keywords/>
  <dc:description>Template: Vesa Juvonen, Microsoft</dc:description>
  <cp:lastModifiedBy/>
  <cp:revision>74</cp:revision>
  <dcterms:created xsi:type="dcterms:W3CDTF">2015-01-15T08:32:43Z</dcterms:created>
  <dcterms:modified xsi:type="dcterms:W3CDTF">2021-11-12T19:44:49Z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temType">
    <vt:lpwstr/>
  </property>
  <property fmtid="{D5CDD505-2E9C-101B-9397-08002B2CF9AE}" pid="3" name="ContentTypeId">
    <vt:lpwstr>0x01010036889B7B5CEEF649BAD07E3457D23417</vt:lpwstr>
  </property>
</Properties>
</file>